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Default Extension="gif" ContentType="image/gif"/>
  <Default Extension="tiff" ContentType="image/tiff"/>
  <Default Extension="m4v" ContentType="video/unknown"/>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256" r:id="rId2"/>
    <p:sldId id="294" r:id="rId3"/>
    <p:sldId id="260" r:id="rId4"/>
    <p:sldId id="291" r:id="rId5"/>
    <p:sldId id="261" r:id="rId6"/>
    <p:sldId id="264" r:id="rId7"/>
    <p:sldId id="266" r:id="rId8"/>
    <p:sldId id="292" r:id="rId9"/>
    <p:sldId id="293" r:id="rId10"/>
    <p:sldId id="265" r:id="rId11"/>
    <p:sldId id="279" r:id="rId12"/>
    <p:sldId id="263" r:id="rId13"/>
    <p:sldId id="285" r:id="rId14"/>
    <p:sldId id="275" r:id="rId15"/>
    <p:sldId id="296" r:id="rId16"/>
    <p:sldId id="343" r:id="rId17"/>
    <p:sldId id="297" r:id="rId18"/>
    <p:sldId id="344" r:id="rId19"/>
    <p:sldId id="345" r:id="rId20"/>
    <p:sldId id="340" r:id="rId21"/>
    <p:sldId id="336" r:id="rId22"/>
    <p:sldId id="337" r:id="rId23"/>
    <p:sldId id="338" r:id="rId24"/>
    <p:sldId id="342" r:id="rId25"/>
    <p:sldId id="303" r:id="rId26"/>
    <p:sldId id="304" r:id="rId27"/>
    <p:sldId id="306" r:id="rId28"/>
    <p:sldId id="307" r:id="rId29"/>
    <p:sldId id="309" r:id="rId30"/>
    <p:sldId id="339" r:id="rId31"/>
    <p:sldId id="311" r:id="rId32"/>
    <p:sldId id="312" r:id="rId33"/>
    <p:sldId id="313" r:id="rId34"/>
    <p:sldId id="314" r:id="rId35"/>
    <p:sldId id="318" r:id="rId36"/>
    <p:sldId id="319" r:id="rId37"/>
    <p:sldId id="321" r:id="rId38"/>
    <p:sldId id="322" r:id="rId39"/>
    <p:sldId id="323" r:id="rId40"/>
    <p:sldId id="324" r:id="rId41"/>
    <p:sldId id="325" r:id="rId42"/>
    <p:sldId id="326" r:id="rId43"/>
    <p:sldId id="327" r:id="rId44"/>
    <p:sldId id="328" r:id="rId45"/>
    <p:sldId id="329" r:id="rId46"/>
    <p:sldId id="346" r:id="rId47"/>
    <p:sldId id="330" r:id="rId48"/>
    <p:sldId id="331" r:id="rId49"/>
    <p:sldId id="332" r:id="rId50"/>
    <p:sldId id="333" r:id="rId51"/>
    <p:sldId id="341" r:id="rId52"/>
    <p:sldId id="270" r:id="rId53"/>
  </p:sldIdLst>
  <p:sldSz cx="9144000" cy="6858000" type="screen4x3"/>
  <p:notesSz cx="6858000" cy="99456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FD67363-9913-46A9-A426-B75A84819141}">
          <p14:sldIdLst>
            <p14:sldId id="256"/>
          </p14:sldIdLst>
        </p14:section>
        <p14:section name="The Mantid Project" id="{BB11C632-E8C2-4E40-BB96-6524E4DCAE1F}">
          <p14:sldIdLst>
            <p14:sldId id="294"/>
            <p14:sldId id="260"/>
            <p14:sldId id="291"/>
            <p14:sldId id="261"/>
          </p14:sldIdLst>
        </p14:section>
        <p14:section name="Innovation" id="{E6161B3B-1A0C-4B83-B210-AE9A9410DE53}">
          <p14:sldIdLst>
            <p14:sldId id="264"/>
            <p14:sldId id="266"/>
            <p14:sldId id="292"/>
            <p14:sldId id="293"/>
            <p14:sldId id="265"/>
            <p14:sldId id="279"/>
            <p14:sldId id="263"/>
            <p14:sldId id="285"/>
            <p14:sldId id="275"/>
            <p14:sldId id="296"/>
            <p14:sldId id="343"/>
            <p14:sldId id="297"/>
            <p14:sldId id="344"/>
            <p14:sldId id="345"/>
            <p14:sldId id="340"/>
            <p14:sldId id="336"/>
            <p14:sldId id="337"/>
            <p14:sldId id="338"/>
            <p14:sldId id="342"/>
            <p14:sldId id="303"/>
            <p14:sldId id="304"/>
            <p14:sldId id="306"/>
            <p14:sldId id="307"/>
            <p14:sldId id="309"/>
            <p14:sldId id="339"/>
            <p14:sldId id="311"/>
            <p14:sldId id="312"/>
            <p14:sldId id="313"/>
            <p14:sldId id="314"/>
            <p14:sldId id="318"/>
            <p14:sldId id="319"/>
            <p14:sldId id="321"/>
            <p14:sldId id="322"/>
            <p14:sldId id="323"/>
            <p14:sldId id="324"/>
            <p14:sldId id="325"/>
            <p14:sldId id="326"/>
            <p14:sldId id="327"/>
            <p14:sldId id="328"/>
            <p14:sldId id="329"/>
            <p14:sldId id="346"/>
            <p14:sldId id="330"/>
            <p14:sldId id="331"/>
            <p14:sldId id="332"/>
            <p14:sldId id="333"/>
            <p14:sldId id="341"/>
            <p14:sldId id="270"/>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084" autoAdjust="0"/>
  </p:normalViewPr>
  <p:slideViewPr>
    <p:cSldViewPr>
      <p:cViewPr>
        <p:scale>
          <a:sx n="100" d="100"/>
          <a:sy n="100" d="100"/>
        </p:scale>
        <p:origin x="1194"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_rels/data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00EBC-79D2-45A1-A662-679781E4FB66}"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GB"/>
        </a:p>
      </dgm:t>
    </dgm:pt>
    <dgm:pt modelId="{97B24626-19E5-44A9-BE9E-6ADA32286C94}">
      <dgm:prSet phldrT="[Text]"/>
      <dgm:spPr/>
      <dgm:t>
        <a:bodyPr/>
        <a:lstStyle/>
        <a:p>
          <a:r>
            <a:rPr lang="en-GB" dirty="0"/>
            <a:t>Raw Data</a:t>
          </a:r>
        </a:p>
      </dgm:t>
    </dgm:pt>
    <dgm:pt modelId="{F3ADE17D-ECD5-4131-BB5F-B4A69DADDE23}" type="parTrans" cxnId="{9E1AFEAE-EDCF-45E5-9AC0-65BCE047B0CC}">
      <dgm:prSet/>
      <dgm:spPr/>
      <dgm:t>
        <a:bodyPr/>
        <a:lstStyle/>
        <a:p>
          <a:endParaRPr lang="en-GB"/>
        </a:p>
      </dgm:t>
    </dgm:pt>
    <dgm:pt modelId="{42AD314E-F409-45A5-B832-48A74EDDE385}" type="sibTrans" cxnId="{9E1AFEAE-EDCF-45E5-9AC0-65BCE047B0CC}">
      <dgm:prSet/>
      <dgm:spPr/>
      <dgm:t>
        <a:bodyPr/>
        <a:lstStyle/>
        <a:p>
          <a:endParaRPr lang="en-GB"/>
        </a:p>
      </dgm:t>
    </dgm:pt>
    <dgm:pt modelId="{569D5AA9-657F-41CA-8147-401C90276B3D}">
      <dgm:prSet phldrT="[Text]"/>
      <dgm:spPr/>
      <dgm:t>
        <a:bodyPr/>
        <a:lstStyle/>
        <a:p>
          <a:r>
            <a:rPr lang="en-GB" dirty="0"/>
            <a:t>Time &amp; Detector </a:t>
          </a:r>
          <a:r>
            <a:rPr lang="en-GB" dirty="0" err="1"/>
            <a:t>Coords</a:t>
          </a:r>
          <a:endParaRPr lang="en-GB" dirty="0"/>
        </a:p>
      </dgm:t>
    </dgm:pt>
    <dgm:pt modelId="{F92B9EEE-3F18-413C-9516-3FE6D412FDB8}" type="parTrans" cxnId="{42008424-94CD-422D-B104-1796BEBAF69C}">
      <dgm:prSet/>
      <dgm:spPr/>
      <dgm:t>
        <a:bodyPr/>
        <a:lstStyle/>
        <a:p>
          <a:endParaRPr lang="en-GB"/>
        </a:p>
      </dgm:t>
    </dgm:pt>
    <dgm:pt modelId="{0C5B5FA5-E15C-4BC1-A62F-E921D1E9D939}" type="sibTrans" cxnId="{42008424-94CD-422D-B104-1796BEBAF69C}">
      <dgm:prSet/>
      <dgm:spPr/>
      <dgm:t>
        <a:bodyPr/>
        <a:lstStyle/>
        <a:p>
          <a:endParaRPr lang="en-GB"/>
        </a:p>
      </dgm:t>
    </dgm:pt>
    <dgm:pt modelId="{5F2D456D-0E24-4B7D-A7B3-07BDA460FFE9}">
      <dgm:prSet phldrT="[Text]"/>
      <dgm:spPr/>
      <dgm:t>
        <a:bodyPr/>
        <a:lstStyle/>
        <a:p>
          <a:r>
            <a:rPr lang="en-GB" dirty="0"/>
            <a:t>Useful for Diagnostics &amp; Fault finding</a:t>
          </a:r>
        </a:p>
      </dgm:t>
    </dgm:pt>
    <dgm:pt modelId="{CD22D972-CC04-48AA-AF0E-093A51768F9E}" type="parTrans" cxnId="{FA8F6F7A-8326-4B62-A4D0-CA990188B8BA}">
      <dgm:prSet/>
      <dgm:spPr/>
      <dgm:t>
        <a:bodyPr/>
        <a:lstStyle/>
        <a:p>
          <a:endParaRPr lang="en-GB"/>
        </a:p>
      </dgm:t>
    </dgm:pt>
    <dgm:pt modelId="{F9E03B14-4681-4538-891C-C4692341295E}" type="sibTrans" cxnId="{FA8F6F7A-8326-4B62-A4D0-CA990188B8BA}">
      <dgm:prSet/>
      <dgm:spPr/>
      <dgm:t>
        <a:bodyPr/>
        <a:lstStyle/>
        <a:p>
          <a:endParaRPr lang="en-GB"/>
        </a:p>
      </dgm:t>
    </dgm:pt>
    <dgm:pt modelId="{1C3DB3D2-86F0-4166-A8DA-21279B7309C8}">
      <dgm:prSet phldrT="[Text]"/>
      <dgm:spPr/>
      <dgm:t>
        <a:bodyPr/>
        <a:lstStyle/>
        <a:p>
          <a:r>
            <a:rPr lang="en-GB" dirty="0"/>
            <a:t>Full of measurement artefacts</a:t>
          </a:r>
        </a:p>
      </dgm:t>
    </dgm:pt>
    <dgm:pt modelId="{11C16CC0-A7E4-4B07-B73D-B85ECD51F947}" type="parTrans" cxnId="{34528005-B842-4424-A4D7-BB99235A3BB3}">
      <dgm:prSet/>
      <dgm:spPr/>
      <dgm:t>
        <a:bodyPr/>
        <a:lstStyle/>
        <a:p>
          <a:endParaRPr lang="en-GB"/>
        </a:p>
      </dgm:t>
    </dgm:pt>
    <dgm:pt modelId="{2CD2E7A5-ED44-450B-ADE8-076C8F2CCFD1}" type="sibTrans" cxnId="{34528005-B842-4424-A4D7-BB99235A3BB3}">
      <dgm:prSet/>
      <dgm:spPr/>
      <dgm:t>
        <a:bodyPr/>
        <a:lstStyle/>
        <a:p>
          <a:endParaRPr lang="en-GB"/>
        </a:p>
      </dgm:t>
    </dgm:pt>
    <dgm:pt modelId="{2016AAB0-B055-49CC-800E-8A3893DD55CA}" type="pres">
      <dgm:prSet presAssocID="{12600EBC-79D2-45A1-A662-679781E4FB66}" presName="linearFlow" presStyleCnt="0">
        <dgm:presLayoutVars>
          <dgm:dir/>
          <dgm:animLvl val="lvl"/>
          <dgm:resizeHandles val="exact"/>
        </dgm:presLayoutVars>
      </dgm:prSet>
      <dgm:spPr/>
    </dgm:pt>
    <dgm:pt modelId="{22DE4990-C89C-46A5-9353-D9CBF0A6E91F}" type="pres">
      <dgm:prSet presAssocID="{97B24626-19E5-44A9-BE9E-6ADA32286C94}" presName="composite" presStyleCnt="0"/>
      <dgm:spPr/>
    </dgm:pt>
    <dgm:pt modelId="{C061B2D2-5A07-49C0-9E67-D0515C58AD60}" type="pres">
      <dgm:prSet presAssocID="{97B24626-19E5-44A9-BE9E-6ADA32286C94}" presName="parTx" presStyleLbl="node1" presStyleIdx="0" presStyleCnt="1">
        <dgm:presLayoutVars>
          <dgm:chMax val="0"/>
          <dgm:chPref val="0"/>
          <dgm:bulletEnabled val="1"/>
        </dgm:presLayoutVars>
      </dgm:prSet>
      <dgm:spPr/>
    </dgm:pt>
    <dgm:pt modelId="{33B447D8-5C56-47D2-89F4-FECB0E6C9E95}" type="pres">
      <dgm:prSet presAssocID="{97B24626-19E5-44A9-BE9E-6ADA32286C94}" presName="parSh" presStyleLbl="node1" presStyleIdx="0" presStyleCnt="1"/>
      <dgm:spPr/>
    </dgm:pt>
    <dgm:pt modelId="{3BA4CEA3-9CA9-4127-8CB5-F19E04BC0795}" type="pres">
      <dgm:prSet presAssocID="{97B24626-19E5-44A9-BE9E-6ADA32286C94}" presName="desTx" presStyleLbl="fgAcc1" presStyleIdx="0" presStyleCnt="1" custScaleX="120683">
        <dgm:presLayoutVars>
          <dgm:bulletEnabled val="1"/>
        </dgm:presLayoutVars>
      </dgm:prSet>
      <dgm:spPr/>
    </dgm:pt>
  </dgm:ptLst>
  <dgm:cxnLst>
    <dgm:cxn modelId="{B59DF8F2-6735-4D2F-B127-9FD965FD8439}" type="presOf" srcId="{5F2D456D-0E24-4B7D-A7B3-07BDA460FFE9}" destId="{3BA4CEA3-9CA9-4127-8CB5-F19E04BC0795}" srcOrd="0" destOrd="2" presId="urn:microsoft.com/office/officeart/2005/8/layout/process3"/>
    <dgm:cxn modelId="{34528005-B842-4424-A4D7-BB99235A3BB3}" srcId="{97B24626-19E5-44A9-BE9E-6ADA32286C94}" destId="{1C3DB3D2-86F0-4166-A8DA-21279B7309C8}" srcOrd="1" destOrd="0" parTransId="{11C16CC0-A7E4-4B07-B73D-B85ECD51F947}" sibTransId="{2CD2E7A5-ED44-450B-ADE8-076C8F2CCFD1}"/>
    <dgm:cxn modelId="{87A3C25B-E989-41AA-BF67-B2426CB0DA0A}" type="presOf" srcId="{97B24626-19E5-44A9-BE9E-6ADA32286C94}" destId="{C061B2D2-5A07-49C0-9E67-D0515C58AD60}" srcOrd="0" destOrd="0" presId="urn:microsoft.com/office/officeart/2005/8/layout/process3"/>
    <dgm:cxn modelId="{9E1AFEAE-EDCF-45E5-9AC0-65BCE047B0CC}" srcId="{12600EBC-79D2-45A1-A662-679781E4FB66}" destId="{97B24626-19E5-44A9-BE9E-6ADA32286C94}" srcOrd="0" destOrd="0" parTransId="{F3ADE17D-ECD5-4131-BB5F-B4A69DADDE23}" sibTransId="{42AD314E-F409-45A5-B832-48A74EDDE385}"/>
    <dgm:cxn modelId="{63B53894-C3D0-47B3-AF70-69F6A67751D1}" type="presOf" srcId="{569D5AA9-657F-41CA-8147-401C90276B3D}" destId="{3BA4CEA3-9CA9-4127-8CB5-F19E04BC0795}" srcOrd="0" destOrd="0" presId="urn:microsoft.com/office/officeart/2005/8/layout/process3"/>
    <dgm:cxn modelId="{8F816447-99D2-4827-A40E-C9C4DD4150C2}" type="presOf" srcId="{12600EBC-79D2-45A1-A662-679781E4FB66}" destId="{2016AAB0-B055-49CC-800E-8A3893DD55CA}" srcOrd="0" destOrd="0" presId="urn:microsoft.com/office/officeart/2005/8/layout/process3"/>
    <dgm:cxn modelId="{42008424-94CD-422D-B104-1796BEBAF69C}" srcId="{97B24626-19E5-44A9-BE9E-6ADA32286C94}" destId="{569D5AA9-657F-41CA-8147-401C90276B3D}" srcOrd="0" destOrd="0" parTransId="{F92B9EEE-3F18-413C-9516-3FE6D412FDB8}" sibTransId="{0C5B5FA5-E15C-4BC1-A62F-E921D1E9D939}"/>
    <dgm:cxn modelId="{FA8F6F7A-8326-4B62-A4D0-CA990188B8BA}" srcId="{97B24626-19E5-44A9-BE9E-6ADA32286C94}" destId="{5F2D456D-0E24-4B7D-A7B3-07BDA460FFE9}" srcOrd="2" destOrd="0" parTransId="{CD22D972-CC04-48AA-AF0E-093A51768F9E}" sibTransId="{F9E03B14-4681-4538-891C-C4692341295E}"/>
    <dgm:cxn modelId="{32D090E5-E2FC-4169-93BC-7E4D4A5811F7}" type="presOf" srcId="{1C3DB3D2-86F0-4166-A8DA-21279B7309C8}" destId="{3BA4CEA3-9CA9-4127-8CB5-F19E04BC0795}" srcOrd="0" destOrd="1" presId="urn:microsoft.com/office/officeart/2005/8/layout/process3"/>
    <dgm:cxn modelId="{69DEC6A7-2422-42F8-B1B5-8A2E5F7762E4}" type="presOf" srcId="{97B24626-19E5-44A9-BE9E-6ADA32286C94}" destId="{33B447D8-5C56-47D2-89F4-FECB0E6C9E95}" srcOrd="1" destOrd="0" presId="urn:microsoft.com/office/officeart/2005/8/layout/process3"/>
    <dgm:cxn modelId="{7F732E6D-FEA2-4E40-8C3F-178C92B398A3}" type="presParOf" srcId="{2016AAB0-B055-49CC-800E-8A3893DD55CA}" destId="{22DE4990-C89C-46A5-9353-D9CBF0A6E91F}" srcOrd="0" destOrd="0" presId="urn:microsoft.com/office/officeart/2005/8/layout/process3"/>
    <dgm:cxn modelId="{BFC4E673-9B7F-439E-AC17-5F62B4B2207B}" type="presParOf" srcId="{22DE4990-C89C-46A5-9353-D9CBF0A6E91F}" destId="{C061B2D2-5A07-49C0-9E67-D0515C58AD60}" srcOrd="0" destOrd="0" presId="urn:microsoft.com/office/officeart/2005/8/layout/process3"/>
    <dgm:cxn modelId="{B95CB06D-1448-4CEE-AAB4-49AAF27A3B2E}" type="presParOf" srcId="{22DE4990-C89C-46A5-9353-D9CBF0A6E91F}" destId="{33B447D8-5C56-47D2-89F4-FECB0E6C9E95}" srcOrd="1" destOrd="0" presId="urn:microsoft.com/office/officeart/2005/8/layout/process3"/>
    <dgm:cxn modelId="{539EC281-4D46-4639-9BF5-75702C65D217}" type="presParOf" srcId="{22DE4990-C89C-46A5-9353-D9CBF0A6E91F}" destId="{3BA4CEA3-9CA9-4127-8CB5-F19E04BC079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600EBC-79D2-45A1-A662-679781E4FB66}"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GB"/>
        </a:p>
      </dgm:t>
    </dgm:pt>
    <dgm:pt modelId="{97B24626-19E5-44A9-BE9E-6ADA32286C94}">
      <dgm:prSet phldrT="[Text]"/>
      <dgm:spPr/>
      <dgm:t>
        <a:bodyPr/>
        <a:lstStyle/>
        <a:p>
          <a:r>
            <a:rPr lang="en-GB" dirty="0"/>
            <a:t>Raw Data</a:t>
          </a:r>
        </a:p>
      </dgm:t>
    </dgm:pt>
    <dgm:pt modelId="{F3ADE17D-ECD5-4131-BB5F-B4A69DADDE23}" type="parTrans" cxnId="{9E1AFEAE-EDCF-45E5-9AC0-65BCE047B0CC}">
      <dgm:prSet/>
      <dgm:spPr/>
      <dgm:t>
        <a:bodyPr/>
        <a:lstStyle/>
        <a:p>
          <a:endParaRPr lang="en-GB"/>
        </a:p>
      </dgm:t>
    </dgm:pt>
    <dgm:pt modelId="{42AD314E-F409-45A5-B832-48A74EDDE385}" type="sibTrans" cxnId="{9E1AFEAE-EDCF-45E5-9AC0-65BCE047B0CC}">
      <dgm:prSet/>
      <dgm:spPr/>
      <dgm:t>
        <a:bodyPr/>
        <a:lstStyle/>
        <a:p>
          <a:endParaRPr lang="en-GB"/>
        </a:p>
      </dgm:t>
    </dgm:pt>
    <dgm:pt modelId="{569D5AA9-657F-41CA-8147-401C90276B3D}">
      <dgm:prSet phldrT="[Text]"/>
      <dgm:spPr/>
      <dgm:t>
        <a:bodyPr/>
        <a:lstStyle/>
        <a:p>
          <a:r>
            <a:rPr lang="en-GB" dirty="0"/>
            <a:t>Time &amp; Detector </a:t>
          </a:r>
          <a:r>
            <a:rPr lang="en-GB" dirty="0" err="1"/>
            <a:t>Coords</a:t>
          </a:r>
          <a:endParaRPr lang="en-GB" dirty="0"/>
        </a:p>
      </dgm:t>
    </dgm:pt>
    <dgm:pt modelId="{F92B9EEE-3F18-413C-9516-3FE6D412FDB8}" type="parTrans" cxnId="{42008424-94CD-422D-B104-1796BEBAF69C}">
      <dgm:prSet/>
      <dgm:spPr/>
      <dgm:t>
        <a:bodyPr/>
        <a:lstStyle/>
        <a:p>
          <a:endParaRPr lang="en-GB"/>
        </a:p>
      </dgm:t>
    </dgm:pt>
    <dgm:pt modelId="{0C5B5FA5-E15C-4BC1-A62F-E921D1E9D939}" type="sibTrans" cxnId="{42008424-94CD-422D-B104-1796BEBAF69C}">
      <dgm:prSet/>
      <dgm:spPr/>
      <dgm:t>
        <a:bodyPr/>
        <a:lstStyle/>
        <a:p>
          <a:endParaRPr lang="en-GB"/>
        </a:p>
      </dgm:t>
    </dgm:pt>
    <dgm:pt modelId="{5D244897-7559-4D49-B36D-69D0A21B95B6}">
      <dgm:prSet phldrT="[Text]"/>
      <dgm:spPr/>
      <dgm:t>
        <a:bodyPr/>
        <a:lstStyle/>
        <a:p>
          <a:r>
            <a:rPr lang="en-GB" dirty="0"/>
            <a:t>Reduced Data</a:t>
          </a:r>
        </a:p>
      </dgm:t>
    </dgm:pt>
    <dgm:pt modelId="{7BD26101-1249-4266-9273-86244AFFFEB8}" type="parTrans" cxnId="{BFABD54A-EF93-4F79-9C1D-C14EE184EE5E}">
      <dgm:prSet/>
      <dgm:spPr/>
      <dgm:t>
        <a:bodyPr/>
        <a:lstStyle/>
        <a:p>
          <a:endParaRPr lang="en-GB"/>
        </a:p>
      </dgm:t>
    </dgm:pt>
    <dgm:pt modelId="{7FA9278B-6E6E-4815-8BDA-486010F367F5}" type="sibTrans" cxnId="{BFABD54A-EF93-4F79-9C1D-C14EE184EE5E}">
      <dgm:prSet/>
      <dgm:spPr/>
      <dgm:t>
        <a:bodyPr/>
        <a:lstStyle/>
        <a:p>
          <a:endParaRPr lang="en-GB"/>
        </a:p>
      </dgm:t>
    </dgm:pt>
    <dgm:pt modelId="{E7327BEA-A803-4B0C-AC25-EC3D0D2BA271}">
      <dgm:prSet phldrT="[Text]"/>
      <dgm:spPr/>
      <dgm:t>
        <a:bodyPr/>
        <a:lstStyle/>
        <a:p>
          <a:r>
            <a:rPr lang="en-GB" dirty="0"/>
            <a:t>Measurement artefacts corrected</a:t>
          </a:r>
        </a:p>
      </dgm:t>
    </dgm:pt>
    <dgm:pt modelId="{FD4EE64C-2105-4DF5-B999-E9DA8851DD72}" type="parTrans" cxnId="{4F0E624E-50C6-44A5-8F8E-DC06438F7740}">
      <dgm:prSet/>
      <dgm:spPr/>
      <dgm:t>
        <a:bodyPr/>
        <a:lstStyle/>
        <a:p>
          <a:endParaRPr lang="en-GB"/>
        </a:p>
      </dgm:t>
    </dgm:pt>
    <dgm:pt modelId="{E9A91D36-73DE-4CC3-B798-E27561495CAD}" type="sibTrans" cxnId="{4F0E624E-50C6-44A5-8F8E-DC06438F7740}">
      <dgm:prSet/>
      <dgm:spPr/>
      <dgm:t>
        <a:bodyPr/>
        <a:lstStyle/>
        <a:p>
          <a:endParaRPr lang="en-GB"/>
        </a:p>
      </dgm:t>
    </dgm:pt>
    <dgm:pt modelId="{274F646D-8684-47D6-865B-412A8857FBED}">
      <dgm:prSet phldrT="[Text]"/>
      <dgm:spPr/>
      <dgm:t>
        <a:bodyPr/>
        <a:lstStyle/>
        <a:p>
          <a:r>
            <a:rPr lang="en-GB" dirty="0"/>
            <a:t>Scientific Units</a:t>
          </a:r>
        </a:p>
      </dgm:t>
    </dgm:pt>
    <dgm:pt modelId="{B2A9A1EE-C56E-480F-8853-0EAF2451D701}" type="parTrans" cxnId="{0A3FE355-A2F0-459E-A973-8E550427E4AD}">
      <dgm:prSet/>
      <dgm:spPr/>
      <dgm:t>
        <a:bodyPr/>
        <a:lstStyle/>
        <a:p>
          <a:endParaRPr lang="en-GB"/>
        </a:p>
      </dgm:t>
    </dgm:pt>
    <dgm:pt modelId="{1C6C5ED0-D4A6-440A-BB4D-0207F203A04E}" type="sibTrans" cxnId="{0A3FE355-A2F0-459E-A973-8E550427E4AD}">
      <dgm:prSet/>
      <dgm:spPr/>
      <dgm:t>
        <a:bodyPr/>
        <a:lstStyle/>
        <a:p>
          <a:endParaRPr lang="en-GB"/>
        </a:p>
      </dgm:t>
    </dgm:pt>
    <dgm:pt modelId="{5F2D456D-0E24-4B7D-A7B3-07BDA460FFE9}">
      <dgm:prSet phldrT="[Text]"/>
      <dgm:spPr/>
      <dgm:t>
        <a:bodyPr/>
        <a:lstStyle/>
        <a:p>
          <a:r>
            <a:rPr lang="en-GB" dirty="0"/>
            <a:t>Useful for Diagnostics &amp; Fault finding</a:t>
          </a:r>
        </a:p>
      </dgm:t>
    </dgm:pt>
    <dgm:pt modelId="{CD22D972-CC04-48AA-AF0E-093A51768F9E}" type="parTrans" cxnId="{FA8F6F7A-8326-4B62-A4D0-CA990188B8BA}">
      <dgm:prSet/>
      <dgm:spPr/>
      <dgm:t>
        <a:bodyPr/>
        <a:lstStyle/>
        <a:p>
          <a:endParaRPr lang="en-GB"/>
        </a:p>
      </dgm:t>
    </dgm:pt>
    <dgm:pt modelId="{F9E03B14-4681-4538-891C-C4692341295E}" type="sibTrans" cxnId="{FA8F6F7A-8326-4B62-A4D0-CA990188B8BA}">
      <dgm:prSet/>
      <dgm:spPr/>
      <dgm:t>
        <a:bodyPr/>
        <a:lstStyle/>
        <a:p>
          <a:endParaRPr lang="en-GB"/>
        </a:p>
      </dgm:t>
    </dgm:pt>
    <dgm:pt modelId="{1C3DB3D2-86F0-4166-A8DA-21279B7309C8}">
      <dgm:prSet phldrT="[Text]"/>
      <dgm:spPr/>
      <dgm:t>
        <a:bodyPr/>
        <a:lstStyle/>
        <a:p>
          <a:r>
            <a:rPr lang="en-GB" dirty="0"/>
            <a:t>Full of measurement artefacts</a:t>
          </a:r>
        </a:p>
      </dgm:t>
    </dgm:pt>
    <dgm:pt modelId="{11C16CC0-A7E4-4B07-B73D-B85ECD51F947}" type="parTrans" cxnId="{34528005-B842-4424-A4D7-BB99235A3BB3}">
      <dgm:prSet/>
      <dgm:spPr/>
      <dgm:t>
        <a:bodyPr/>
        <a:lstStyle/>
        <a:p>
          <a:endParaRPr lang="en-GB"/>
        </a:p>
      </dgm:t>
    </dgm:pt>
    <dgm:pt modelId="{2CD2E7A5-ED44-450B-ADE8-076C8F2CCFD1}" type="sibTrans" cxnId="{34528005-B842-4424-A4D7-BB99235A3BB3}">
      <dgm:prSet/>
      <dgm:spPr/>
      <dgm:t>
        <a:bodyPr/>
        <a:lstStyle/>
        <a:p>
          <a:endParaRPr lang="en-GB"/>
        </a:p>
      </dgm:t>
    </dgm:pt>
    <dgm:pt modelId="{2D920A01-A6D3-4672-BAD6-D817CE375BDB}">
      <dgm:prSet phldrT="[Text]"/>
      <dgm:spPr/>
      <dgm:t>
        <a:bodyPr/>
        <a:lstStyle/>
        <a:p>
          <a:r>
            <a:rPr lang="en-GB" dirty="0"/>
            <a:t>Size: compressed or expanded</a:t>
          </a:r>
        </a:p>
      </dgm:t>
    </dgm:pt>
    <dgm:pt modelId="{1EC6F9BD-75ED-4EFB-BE00-1E08F1784D8D}" type="parTrans" cxnId="{F78A82DC-F0FC-4E0A-8E19-955A3C6920FA}">
      <dgm:prSet/>
      <dgm:spPr/>
      <dgm:t>
        <a:bodyPr/>
        <a:lstStyle/>
        <a:p>
          <a:endParaRPr lang="en-GB"/>
        </a:p>
      </dgm:t>
    </dgm:pt>
    <dgm:pt modelId="{35806A47-BA09-41B3-BAF5-797C95E16EC7}" type="sibTrans" cxnId="{F78A82DC-F0FC-4E0A-8E19-955A3C6920FA}">
      <dgm:prSet/>
      <dgm:spPr/>
      <dgm:t>
        <a:bodyPr/>
        <a:lstStyle/>
        <a:p>
          <a:endParaRPr lang="en-GB"/>
        </a:p>
      </dgm:t>
    </dgm:pt>
    <dgm:pt modelId="{2016AAB0-B055-49CC-800E-8A3893DD55CA}" type="pres">
      <dgm:prSet presAssocID="{12600EBC-79D2-45A1-A662-679781E4FB66}" presName="linearFlow" presStyleCnt="0">
        <dgm:presLayoutVars>
          <dgm:dir/>
          <dgm:animLvl val="lvl"/>
          <dgm:resizeHandles val="exact"/>
        </dgm:presLayoutVars>
      </dgm:prSet>
      <dgm:spPr/>
    </dgm:pt>
    <dgm:pt modelId="{22DE4990-C89C-46A5-9353-D9CBF0A6E91F}" type="pres">
      <dgm:prSet presAssocID="{97B24626-19E5-44A9-BE9E-6ADA32286C94}" presName="composite" presStyleCnt="0"/>
      <dgm:spPr/>
    </dgm:pt>
    <dgm:pt modelId="{C061B2D2-5A07-49C0-9E67-D0515C58AD60}" type="pres">
      <dgm:prSet presAssocID="{97B24626-19E5-44A9-BE9E-6ADA32286C94}" presName="parTx" presStyleLbl="node1" presStyleIdx="0" presStyleCnt="2">
        <dgm:presLayoutVars>
          <dgm:chMax val="0"/>
          <dgm:chPref val="0"/>
          <dgm:bulletEnabled val="1"/>
        </dgm:presLayoutVars>
      </dgm:prSet>
      <dgm:spPr/>
    </dgm:pt>
    <dgm:pt modelId="{33B447D8-5C56-47D2-89F4-FECB0E6C9E95}" type="pres">
      <dgm:prSet presAssocID="{97B24626-19E5-44A9-BE9E-6ADA32286C94}" presName="parSh" presStyleLbl="node1" presStyleIdx="0" presStyleCnt="2"/>
      <dgm:spPr/>
    </dgm:pt>
    <dgm:pt modelId="{3BA4CEA3-9CA9-4127-8CB5-F19E04BC0795}" type="pres">
      <dgm:prSet presAssocID="{97B24626-19E5-44A9-BE9E-6ADA32286C94}" presName="desTx" presStyleLbl="fgAcc1" presStyleIdx="0" presStyleCnt="2" custScaleX="120683">
        <dgm:presLayoutVars>
          <dgm:bulletEnabled val="1"/>
        </dgm:presLayoutVars>
      </dgm:prSet>
      <dgm:spPr/>
    </dgm:pt>
    <dgm:pt modelId="{AA7E597A-D0EE-4463-A822-586BB34C80A5}" type="pres">
      <dgm:prSet presAssocID="{42AD314E-F409-45A5-B832-48A74EDDE385}" presName="sibTrans" presStyleLbl="sibTrans2D1" presStyleIdx="0" presStyleCnt="1"/>
      <dgm:spPr/>
    </dgm:pt>
    <dgm:pt modelId="{56A2E7F5-4353-4DC7-B1F8-05E9CE4B3D60}" type="pres">
      <dgm:prSet presAssocID="{42AD314E-F409-45A5-B832-48A74EDDE385}" presName="connTx" presStyleLbl="sibTrans2D1" presStyleIdx="0" presStyleCnt="1"/>
      <dgm:spPr/>
    </dgm:pt>
    <dgm:pt modelId="{199CB0FB-A99B-42CB-B423-B74A2BBD560E}" type="pres">
      <dgm:prSet presAssocID="{5D244897-7559-4D49-B36D-69D0A21B95B6}" presName="composite" presStyleCnt="0"/>
      <dgm:spPr/>
    </dgm:pt>
    <dgm:pt modelId="{962B36AA-7E9C-4936-8B46-9B2C0F19AFCD}" type="pres">
      <dgm:prSet presAssocID="{5D244897-7559-4D49-B36D-69D0A21B95B6}" presName="parTx" presStyleLbl="node1" presStyleIdx="0" presStyleCnt="2">
        <dgm:presLayoutVars>
          <dgm:chMax val="0"/>
          <dgm:chPref val="0"/>
          <dgm:bulletEnabled val="1"/>
        </dgm:presLayoutVars>
      </dgm:prSet>
      <dgm:spPr/>
    </dgm:pt>
    <dgm:pt modelId="{84AFAC2E-FB0C-4209-9303-A3975908F18A}" type="pres">
      <dgm:prSet presAssocID="{5D244897-7559-4D49-B36D-69D0A21B95B6}" presName="parSh" presStyleLbl="node1" presStyleIdx="1" presStyleCnt="2"/>
      <dgm:spPr/>
    </dgm:pt>
    <dgm:pt modelId="{C2410B76-0044-481D-8D21-5730025DDFFD}" type="pres">
      <dgm:prSet presAssocID="{5D244897-7559-4D49-B36D-69D0A21B95B6}" presName="desTx" presStyleLbl="fgAcc1" presStyleIdx="1" presStyleCnt="2">
        <dgm:presLayoutVars>
          <dgm:bulletEnabled val="1"/>
        </dgm:presLayoutVars>
      </dgm:prSet>
      <dgm:spPr/>
    </dgm:pt>
  </dgm:ptLst>
  <dgm:cxnLst>
    <dgm:cxn modelId="{9F47CE85-EB4C-45B2-8261-361E69CA08F5}" type="presOf" srcId="{5D244897-7559-4D49-B36D-69D0A21B95B6}" destId="{84AFAC2E-FB0C-4209-9303-A3975908F18A}" srcOrd="1" destOrd="0" presId="urn:microsoft.com/office/officeart/2005/8/layout/process3"/>
    <dgm:cxn modelId="{CC04AEBA-810F-41FC-BF73-F2E046FF1B7D}" type="presOf" srcId="{5D244897-7559-4D49-B36D-69D0A21B95B6}" destId="{962B36AA-7E9C-4936-8B46-9B2C0F19AFCD}" srcOrd="0" destOrd="0" presId="urn:microsoft.com/office/officeart/2005/8/layout/process3"/>
    <dgm:cxn modelId="{CAE742C6-E241-403D-9705-9C0691580D8B}" type="presOf" srcId="{97B24626-19E5-44A9-BE9E-6ADA32286C94}" destId="{C061B2D2-5A07-49C0-9E67-D0515C58AD60}" srcOrd="0" destOrd="0" presId="urn:microsoft.com/office/officeart/2005/8/layout/process3"/>
    <dgm:cxn modelId="{96B8F813-05CC-4A0C-B28C-B7B91E0BEFB2}" type="presOf" srcId="{12600EBC-79D2-45A1-A662-679781E4FB66}" destId="{2016AAB0-B055-49CC-800E-8A3893DD55CA}" srcOrd="0" destOrd="0" presId="urn:microsoft.com/office/officeart/2005/8/layout/process3"/>
    <dgm:cxn modelId="{2FC25C66-7ED5-4B7F-A9C6-8F7CEEDF6BF6}" type="presOf" srcId="{1C3DB3D2-86F0-4166-A8DA-21279B7309C8}" destId="{3BA4CEA3-9CA9-4127-8CB5-F19E04BC0795}" srcOrd="0" destOrd="1" presId="urn:microsoft.com/office/officeart/2005/8/layout/process3"/>
    <dgm:cxn modelId="{FA8F6F7A-8326-4B62-A4D0-CA990188B8BA}" srcId="{97B24626-19E5-44A9-BE9E-6ADA32286C94}" destId="{5F2D456D-0E24-4B7D-A7B3-07BDA460FFE9}" srcOrd="2" destOrd="0" parTransId="{CD22D972-CC04-48AA-AF0E-093A51768F9E}" sibTransId="{F9E03B14-4681-4538-891C-C4692341295E}"/>
    <dgm:cxn modelId="{BFABD54A-EF93-4F79-9C1D-C14EE184EE5E}" srcId="{12600EBC-79D2-45A1-A662-679781E4FB66}" destId="{5D244897-7559-4D49-B36D-69D0A21B95B6}" srcOrd="1" destOrd="0" parTransId="{7BD26101-1249-4266-9273-86244AFFFEB8}" sibTransId="{7FA9278B-6E6E-4815-8BDA-486010F367F5}"/>
    <dgm:cxn modelId="{34528005-B842-4424-A4D7-BB99235A3BB3}" srcId="{97B24626-19E5-44A9-BE9E-6ADA32286C94}" destId="{1C3DB3D2-86F0-4166-A8DA-21279B7309C8}" srcOrd="1" destOrd="0" parTransId="{11C16CC0-A7E4-4B07-B73D-B85ECD51F947}" sibTransId="{2CD2E7A5-ED44-450B-ADE8-076C8F2CCFD1}"/>
    <dgm:cxn modelId="{42008424-94CD-422D-B104-1796BEBAF69C}" srcId="{97B24626-19E5-44A9-BE9E-6ADA32286C94}" destId="{569D5AA9-657F-41CA-8147-401C90276B3D}" srcOrd="0" destOrd="0" parTransId="{F92B9EEE-3F18-413C-9516-3FE6D412FDB8}" sibTransId="{0C5B5FA5-E15C-4BC1-A62F-E921D1E9D939}"/>
    <dgm:cxn modelId="{C3939578-5F59-4662-9E72-91EBEF5712AF}" type="presOf" srcId="{42AD314E-F409-45A5-B832-48A74EDDE385}" destId="{AA7E597A-D0EE-4463-A822-586BB34C80A5}" srcOrd="0" destOrd="0" presId="urn:microsoft.com/office/officeart/2005/8/layout/process3"/>
    <dgm:cxn modelId="{E9161860-5D28-4962-B091-F50722377A1C}" type="presOf" srcId="{2D920A01-A6D3-4672-BAD6-D817CE375BDB}" destId="{C2410B76-0044-481D-8D21-5730025DDFFD}" srcOrd="0" destOrd="2" presId="urn:microsoft.com/office/officeart/2005/8/layout/process3"/>
    <dgm:cxn modelId="{962A2CD7-B046-4E3A-BA40-58AE1B8D9D05}" type="presOf" srcId="{569D5AA9-657F-41CA-8147-401C90276B3D}" destId="{3BA4CEA3-9CA9-4127-8CB5-F19E04BC0795}" srcOrd="0" destOrd="0" presId="urn:microsoft.com/office/officeart/2005/8/layout/process3"/>
    <dgm:cxn modelId="{F78A82DC-F0FC-4E0A-8E19-955A3C6920FA}" srcId="{5D244897-7559-4D49-B36D-69D0A21B95B6}" destId="{2D920A01-A6D3-4672-BAD6-D817CE375BDB}" srcOrd="2" destOrd="0" parTransId="{1EC6F9BD-75ED-4EFB-BE00-1E08F1784D8D}" sibTransId="{35806A47-BA09-41B3-BAF5-797C95E16EC7}"/>
    <dgm:cxn modelId="{5B552AEF-3AE8-4585-8905-9D8BBFF2D747}" type="presOf" srcId="{274F646D-8684-47D6-865B-412A8857FBED}" destId="{C2410B76-0044-481D-8D21-5730025DDFFD}" srcOrd="0" destOrd="1" presId="urn:microsoft.com/office/officeart/2005/8/layout/process3"/>
    <dgm:cxn modelId="{4F0E624E-50C6-44A5-8F8E-DC06438F7740}" srcId="{5D244897-7559-4D49-B36D-69D0A21B95B6}" destId="{E7327BEA-A803-4B0C-AC25-EC3D0D2BA271}" srcOrd="0" destOrd="0" parTransId="{FD4EE64C-2105-4DF5-B999-E9DA8851DD72}" sibTransId="{E9A91D36-73DE-4CC3-B798-E27561495CAD}"/>
    <dgm:cxn modelId="{9E1AFEAE-EDCF-45E5-9AC0-65BCE047B0CC}" srcId="{12600EBC-79D2-45A1-A662-679781E4FB66}" destId="{97B24626-19E5-44A9-BE9E-6ADA32286C94}" srcOrd="0" destOrd="0" parTransId="{F3ADE17D-ECD5-4131-BB5F-B4A69DADDE23}" sibTransId="{42AD314E-F409-45A5-B832-48A74EDDE385}"/>
    <dgm:cxn modelId="{112B161B-1F80-41DE-B6A0-ADFAC09BBEA2}" type="presOf" srcId="{42AD314E-F409-45A5-B832-48A74EDDE385}" destId="{56A2E7F5-4353-4DC7-B1F8-05E9CE4B3D60}" srcOrd="1" destOrd="0" presId="urn:microsoft.com/office/officeart/2005/8/layout/process3"/>
    <dgm:cxn modelId="{C6CDBB8A-1E96-4318-BD74-7AF0A201E426}" type="presOf" srcId="{E7327BEA-A803-4B0C-AC25-EC3D0D2BA271}" destId="{C2410B76-0044-481D-8D21-5730025DDFFD}" srcOrd="0" destOrd="0" presId="urn:microsoft.com/office/officeart/2005/8/layout/process3"/>
    <dgm:cxn modelId="{38E5C972-0717-450D-9486-D2CE42F0EDC7}" type="presOf" srcId="{5F2D456D-0E24-4B7D-A7B3-07BDA460FFE9}" destId="{3BA4CEA3-9CA9-4127-8CB5-F19E04BC0795}" srcOrd="0" destOrd="2" presId="urn:microsoft.com/office/officeart/2005/8/layout/process3"/>
    <dgm:cxn modelId="{F457F163-40DF-472D-B993-A523EB460B64}" type="presOf" srcId="{97B24626-19E5-44A9-BE9E-6ADA32286C94}" destId="{33B447D8-5C56-47D2-89F4-FECB0E6C9E95}" srcOrd="1" destOrd="0" presId="urn:microsoft.com/office/officeart/2005/8/layout/process3"/>
    <dgm:cxn modelId="{0A3FE355-A2F0-459E-A973-8E550427E4AD}" srcId="{5D244897-7559-4D49-B36D-69D0A21B95B6}" destId="{274F646D-8684-47D6-865B-412A8857FBED}" srcOrd="1" destOrd="0" parTransId="{B2A9A1EE-C56E-480F-8853-0EAF2451D701}" sibTransId="{1C6C5ED0-D4A6-440A-BB4D-0207F203A04E}"/>
    <dgm:cxn modelId="{F65A978E-DB96-43EA-A928-6EC91A0E1CF7}" type="presParOf" srcId="{2016AAB0-B055-49CC-800E-8A3893DD55CA}" destId="{22DE4990-C89C-46A5-9353-D9CBF0A6E91F}" srcOrd="0" destOrd="0" presId="urn:microsoft.com/office/officeart/2005/8/layout/process3"/>
    <dgm:cxn modelId="{96FFB964-D4F6-443A-9EC2-6544AB0D65FA}" type="presParOf" srcId="{22DE4990-C89C-46A5-9353-D9CBF0A6E91F}" destId="{C061B2D2-5A07-49C0-9E67-D0515C58AD60}" srcOrd="0" destOrd="0" presId="urn:microsoft.com/office/officeart/2005/8/layout/process3"/>
    <dgm:cxn modelId="{345DF07A-9C44-4DB9-AB7F-CE1A53713CC9}" type="presParOf" srcId="{22DE4990-C89C-46A5-9353-D9CBF0A6E91F}" destId="{33B447D8-5C56-47D2-89F4-FECB0E6C9E95}" srcOrd="1" destOrd="0" presId="urn:microsoft.com/office/officeart/2005/8/layout/process3"/>
    <dgm:cxn modelId="{C6358A10-E243-4480-B1F1-0CAAD2CE4885}" type="presParOf" srcId="{22DE4990-C89C-46A5-9353-D9CBF0A6E91F}" destId="{3BA4CEA3-9CA9-4127-8CB5-F19E04BC0795}" srcOrd="2" destOrd="0" presId="urn:microsoft.com/office/officeart/2005/8/layout/process3"/>
    <dgm:cxn modelId="{4F78B6E8-54D1-4905-9208-C9CF6ED56FE4}" type="presParOf" srcId="{2016AAB0-B055-49CC-800E-8A3893DD55CA}" destId="{AA7E597A-D0EE-4463-A822-586BB34C80A5}" srcOrd="1" destOrd="0" presId="urn:microsoft.com/office/officeart/2005/8/layout/process3"/>
    <dgm:cxn modelId="{2E77636A-58C5-4409-A5DA-FBF612EDD922}" type="presParOf" srcId="{AA7E597A-D0EE-4463-A822-586BB34C80A5}" destId="{56A2E7F5-4353-4DC7-B1F8-05E9CE4B3D60}" srcOrd="0" destOrd="0" presId="urn:microsoft.com/office/officeart/2005/8/layout/process3"/>
    <dgm:cxn modelId="{4DCCB30C-F014-466B-BD0F-456AD16E87B7}" type="presParOf" srcId="{2016AAB0-B055-49CC-800E-8A3893DD55CA}" destId="{199CB0FB-A99B-42CB-B423-B74A2BBD560E}" srcOrd="2" destOrd="0" presId="urn:microsoft.com/office/officeart/2005/8/layout/process3"/>
    <dgm:cxn modelId="{7AC9A92B-9D12-487E-B13E-033CF5F9951C}" type="presParOf" srcId="{199CB0FB-A99B-42CB-B423-B74A2BBD560E}" destId="{962B36AA-7E9C-4936-8B46-9B2C0F19AFCD}" srcOrd="0" destOrd="0" presId="urn:microsoft.com/office/officeart/2005/8/layout/process3"/>
    <dgm:cxn modelId="{1DBAC7F1-9F84-4706-9848-F8146F0A4C12}" type="presParOf" srcId="{199CB0FB-A99B-42CB-B423-B74A2BBD560E}" destId="{84AFAC2E-FB0C-4209-9303-A3975908F18A}" srcOrd="1" destOrd="0" presId="urn:microsoft.com/office/officeart/2005/8/layout/process3"/>
    <dgm:cxn modelId="{4C0B32CE-048D-4D82-8384-8B33958083E9}" type="presParOf" srcId="{199CB0FB-A99B-42CB-B423-B74A2BBD560E}" destId="{C2410B76-0044-481D-8D21-5730025DDFFD}"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600EBC-79D2-45A1-A662-679781E4FB66}"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GB"/>
        </a:p>
      </dgm:t>
    </dgm:pt>
    <dgm:pt modelId="{97B24626-19E5-44A9-BE9E-6ADA32286C94}">
      <dgm:prSet phldrT="[Text]"/>
      <dgm:spPr/>
      <dgm:t>
        <a:bodyPr/>
        <a:lstStyle/>
        <a:p>
          <a:r>
            <a:rPr lang="en-GB" dirty="0"/>
            <a:t>Raw Data</a:t>
          </a:r>
        </a:p>
      </dgm:t>
    </dgm:pt>
    <dgm:pt modelId="{F3ADE17D-ECD5-4131-BB5F-B4A69DADDE23}" type="parTrans" cxnId="{9E1AFEAE-EDCF-45E5-9AC0-65BCE047B0CC}">
      <dgm:prSet/>
      <dgm:spPr/>
      <dgm:t>
        <a:bodyPr/>
        <a:lstStyle/>
        <a:p>
          <a:endParaRPr lang="en-GB"/>
        </a:p>
      </dgm:t>
    </dgm:pt>
    <dgm:pt modelId="{42AD314E-F409-45A5-B832-48A74EDDE385}" type="sibTrans" cxnId="{9E1AFEAE-EDCF-45E5-9AC0-65BCE047B0CC}">
      <dgm:prSet/>
      <dgm:spPr/>
      <dgm:t>
        <a:bodyPr/>
        <a:lstStyle/>
        <a:p>
          <a:endParaRPr lang="en-GB"/>
        </a:p>
      </dgm:t>
    </dgm:pt>
    <dgm:pt modelId="{569D5AA9-657F-41CA-8147-401C90276B3D}">
      <dgm:prSet phldrT="[Text]"/>
      <dgm:spPr/>
      <dgm:t>
        <a:bodyPr/>
        <a:lstStyle/>
        <a:p>
          <a:r>
            <a:rPr lang="en-GB" dirty="0"/>
            <a:t>Time &amp; Detector </a:t>
          </a:r>
          <a:r>
            <a:rPr lang="en-GB" dirty="0" err="1"/>
            <a:t>Coords</a:t>
          </a:r>
          <a:endParaRPr lang="en-GB" dirty="0"/>
        </a:p>
      </dgm:t>
    </dgm:pt>
    <dgm:pt modelId="{F92B9EEE-3F18-413C-9516-3FE6D412FDB8}" type="parTrans" cxnId="{42008424-94CD-422D-B104-1796BEBAF69C}">
      <dgm:prSet/>
      <dgm:spPr/>
      <dgm:t>
        <a:bodyPr/>
        <a:lstStyle/>
        <a:p>
          <a:endParaRPr lang="en-GB"/>
        </a:p>
      </dgm:t>
    </dgm:pt>
    <dgm:pt modelId="{0C5B5FA5-E15C-4BC1-A62F-E921D1E9D939}" type="sibTrans" cxnId="{42008424-94CD-422D-B104-1796BEBAF69C}">
      <dgm:prSet/>
      <dgm:spPr/>
      <dgm:t>
        <a:bodyPr/>
        <a:lstStyle/>
        <a:p>
          <a:endParaRPr lang="en-GB"/>
        </a:p>
      </dgm:t>
    </dgm:pt>
    <dgm:pt modelId="{5D244897-7559-4D49-B36D-69D0A21B95B6}">
      <dgm:prSet phldrT="[Text]"/>
      <dgm:spPr/>
      <dgm:t>
        <a:bodyPr/>
        <a:lstStyle/>
        <a:p>
          <a:r>
            <a:rPr lang="en-GB" dirty="0"/>
            <a:t>Reduced Data</a:t>
          </a:r>
        </a:p>
      </dgm:t>
    </dgm:pt>
    <dgm:pt modelId="{7BD26101-1249-4266-9273-86244AFFFEB8}" type="parTrans" cxnId="{BFABD54A-EF93-4F79-9C1D-C14EE184EE5E}">
      <dgm:prSet/>
      <dgm:spPr/>
      <dgm:t>
        <a:bodyPr/>
        <a:lstStyle/>
        <a:p>
          <a:endParaRPr lang="en-GB"/>
        </a:p>
      </dgm:t>
    </dgm:pt>
    <dgm:pt modelId="{7FA9278B-6E6E-4815-8BDA-486010F367F5}" type="sibTrans" cxnId="{BFABD54A-EF93-4F79-9C1D-C14EE184EE5E}">
      <dgm:prSet/>
      <dgm:spPr/>
      <dgm:t>
        <a:bodyPr/>
        <a:lstStyle/>
        <a:p>
          <a:endParaRPr lang="en-GB"/>
        </a:p>
      </dgm:t>
    </dgm:pt>
    <dgm:pt modelId="{E7327BEA-A803-4B0C-AC25-EC3D0D2BA271}">
      <dgm:prSet phldrT="[Text]"/>
      <dgm:spPr/>
      <dgm:t>
        <a:bodyPr/>
        <a:lstStyle/>
        <a:p>
          <a:r>
            <a:rPr lang="en-GB" dirty="0"/>
            <a:t>Measurement artefacts corrected</a:t>
          </a:r>
        </a:p>
      </dgm:t>
    </dgm:pt>
    <dgm:pt modelId="{FD4EE64C-2105-4DF5-B999-E9DA8851DD72}" type="parTrans" cxnId="{4F0E624E-50C6-44A5-8F8E-DC06438F7740}">
      <dgm:prSet/>
      <dgm:spPr/>
      <dgm:t>
        <a:bodyPr/>
        <a:lstStyle/>
        <a:p>
          <a:endParaRPr lang="en-GB"/>
        </a:p>
      </dgm:t>
    </dgm:pt>
    <dgm:pt modelId="{E9A91D36-73DE-4CC3-B798-E27561495CAD}" type="sibTrans" cxnId="{4F0E624E-50C6-44A5-8F8E-DC06438F7740}">
      <dgm:prSet/>
      <dgm:spPr/>
      <dgm:t>
        <a:bodyPr/>
        <a:lstStyle/>
        <a:p>
          <a:endParaRPr lang="en-GB"/>
        </a:p>
      </dgm:t>
    </dgm:pt>
    <dgm:pt modelId="{274F646D-8684-47D6-865B-412A8857FBED}">
      <dgm:prSet phldrT="[Text]"/>
      <dgm:spPr/>
      <dgm:t>
        <a:bodyPr/>
        <a:lstStyle/>
        <a:p>
          <a:r>
            <a:rPr lang="en-GB" dirty="0"/>
            <a:t>Scientific Units</a:t>
          </a:r>
        </a:p>
      </dgm:t>
    </dgm:pt>
    <dgm:pt modelId="{B2A9A1EE-C56E-480F-8853-0EAF2451D701}" type="parTrans" cxnId="{0A3FE355-A2F0-459E-A973-8E550427E4AD}">
      <dgm:prSet/>
      <dgm:spPr/>
      <dgm:t>
        <a:bodyPr/>
        <a:lstStyle/>
        <a:p>
          <a:endParaRPr lang="en-GB"/>
        </a:p>
      </dgm:t>
    </dgm:pt>
    <dgm:pt modelId="{1C6C5ED0-D4A6-440A-BB4D-0207F203A04E}" type="sibTrans" cxnId="{0A3FE355-A2F0-459E-A973-8E550427E4AD}">
      <dgm:prSet/>
      <dgm:spPr/>
      <dgm:t>
        <a:bodyPr/>
        <a:lstStyle/>
        <a:p>
          <a:endParaRPr lang="en-GB"/>
        </a:p>
      </dgm:t>
    </dgm:pt>
    <dgm:pt modelId="{AB297E4A-9F8D-455F-85E1-E0F4A559C8A6}">
      <dgm:prSet phldrT="[Text]"/>
      <dgm:spPr/>
      <dgm:t>
        <a:bodyPr/>
        <a:lstStyle/>
        <a:p>
          <a:r>
            <a:rPr lang="en-GB" dirty="0"/>
            <a:t>Data Analysis</a:t>
          </a:r>
        </a:p>
      </dgm:t>
    </dgm:pt>
    <dgm:pt modelId="{550B557C-CA44-4D3C-AAE5-4915C60F620F}" type="parTrans" cxnId="{2154BB7A-044C-4609-9886-D182117297ED}">
      <dgm:prSet/>
      <dgm:spPr/>
      <dgm:t>
        <a:bodyPr/>
        <a:lstStyle/>
        <a:p>
          <a:endParaRPr lang="en-GB"/>
        </a:p>
      </dgm:t>
    </dgm:pt>
    <dgm:pt modelId="{4DDE93F5-C6CC-4D7A-AA5A-F6F501D0E293}" type="sibTrans" cxnId="{2154BB7A-044C-4609-9886-D182117297ED}">
      <dgm:prSet/>
      <dgm:spPr/>
      <dgm:t>
        <a:bodyPr/>
        <a:lstStyle/>
        <a:p>
          <a:endParaRPr lang="en-GB"/>
        </a:p>
      </dgm:t>
    </dgm:pt>
    <dgm:pt modelId="{DB5761EC-32AB-4937-A333-F68588826722}">
      <dgm:prSet phldrT="[Text]"/>
      <dgm:spPr/>
      <dgm:t>
        <a:bodyPr/>
        <a:lstStyle/>
        <a:p>
          <a:r>
            <a:rPr lang="en-GB" dirty="0"/>
            <a:t>Comparison with physical models</a:t>
          </a:r>
        </a:p>
      </dgm:t>
    </dgm:pt>
    <dgm:pt modelId="{297472B4-F566-445B-BC87-F093121973E7}" type="parTrans" cxnId="{FEAC5A7B-469A-43D2-9D24-6B002E8E2AC4}">
      <dgm:prSet/>
      <dgm:spPr/>
      <dgm:t>
        <a:bodyPr/>
        <a:lstStyle/>
        <a:p>
          <a:endParaRPr lang="en-GB"/>
        </a:p>
      </dgm:t>
    </dgm:pt>
    <dgm:pt modelId="{D7659B53-C414-46A8-9404-27AE16841E73}" type="sibTrans" cxnId="{FEAC5A7B-469A-43D2-9D24-6B002E8E2AC4}">
      <dgm:prSet/>
      <dgm:spPr/>
      <dgm:t>
        <a:bodyPr/>
        <a:lstStyle/>
        <a:p>
          <a:endParaRPr lang="en-GB"/>
        </a:p>
      </dgm:t>
    </dgm:pt>
    <dgm:pt modelId="{CF391597-938E-48FB-BD19-972DD2A7E019}">
      <dgm:prSet phldrT="[Text]"/>
      <dgm:spPr/>
      <dgm:t>
        <a:bodyPr/>
        <a:lstStyle/>
        <a:p>
          <a:r>
            <a:rPr lang="en-GB" dirty="0"/>
            <a:t>Extraction of understanding</a:t>
          </a:r>
        </a:p>
      </dgm:t>
    </dgm:pt>
    <dgm:pt modelId="{9B03CEB0-A488-430D-845F-302F215FE846}" type="parTrans" cxnId="{7F0AFD20-B870-4902-BB1A-F7FB089DE5D1}">
      <dgm:prSet/>
      <dgm:spPr/>
      <dgm:t>
        <a:bodyPr/>
        <a:lstStyle/>
        <a:p>
          <a:endParaRPr lang="en-GB"/>
        </a:p>
      </dgm:t>
    </dgm:pt>
    <dgm:pt modelId="{9E73187C-62EF-4E06-82C5-BAAE9028090B}" type="sibTrans" cxnId="{7F0AFD20-B870-4902-BB1A-F7FB089DE5D1}">
      <dgm:prSet/>
      <dgm:spPr/>
      <dgm:t>
        <a:bodyPr/>
        <a:lstStyle/>
        <a:p>
          <a:endParaRPr lang="en-GB"/>
        </a:p>
      </dgm:t>
    </dgm:pt>
    <dgm:pt modelId="{4FAABF4B-5CE0-4E4F-BCB7-C8E1D232ABE7}">
      <dgm:prSet phldrT="[Text]"/>
      <dgm:spPr/>
      <dgm:t>
        <a:bodyPr/>
        <a:lstStyle/>
        <a:p>
          <a:r>
            <a:rPr lang="en-GB" dirty="0"/>
            <a:t>Impact</a:t>
          </a:r>
        </a:p>
      </dgm:t>
    </dgm:pt>
    <dgm:pt modelId="{82A6D829-3D3F-4F88-87A9-2E710FB6DCBC}" type="parTrans" cxnId="{5C3A39B2-4F5A-4300-AEA6-FF94DB7D975B}">
      <dgm:prSet/>
      <dgm:spPr/>
      <dgm:t>
        <a:bodyPr/>
        <a:lstStyle/>
        <a:p>
          <a:endParaRPr lang="en-GB"/>
        </a:p>
      </dgm:t>
    </dgm:pt>
    <dgm:pt modelId="{95081E96-C06B-401E-9A54-47C51AD23FA9}" type="sibTrans" cxnId="{5C3A39B2-4F5A-4300-AEA6-FF94DB7D975B}">
      <dgm:prSet/>
      <dgm:spPr/>
      <dgm:t>
        <a:bodyPr/>
        <a:lstStyle/>
        <a:p>
          <a:endParaRPr lang="en-GB"/>
        </a:p>
      </dgm:t>
    </dgm:pt>
    <dgm:pt modelId="{5F2D456D-0E24-4B7D-A7B3-07BDA460FFE9}">
      <dgm:prSet phldrT="[Text]"/>
      <dgm:spPr/>
      <dgm:t>
        <a:bodyPr/>
        <a:lstStyle/>
        <a:p>
          <a:r>
            <a:rPr lang="en-GB" dirty="0"/>
            <a:t>Useful for Diagnostics &amp; Fault finding</a:t>
          </a:r>
        </a:p>
      </dgm:t>
    </dgm:pt>
    <dgm:pt modelId="{CD22D972-CC04-48AA-AF0E-093A51768F9E}" type="parTrans" cxnId="{FA8F6F7A-8326-4B62-A4D0-CA990188B8BA}">
      <dgm:prSet/>
      <dgm:spPr/>
      <dgm:t>
        <a:bodyPr/>
        <a:lstStyle/>
        <a:p>
          <a:endParaRPr lang="en-GB"/>
        </a:p>
      </dgm:t>
    </dgm:pt>
    <dgm:pt modelId="{F9E03B14-4681-4538-891C-C4692341295E}" type="sibTrans" cxnId="{FA8F6F7A-8326-4B62-A4D0-CA990188B8BA}">
      <dgm:prSet/>
      <dgm:spPr/>
      <dgm:t>
        <a:bodyPr/>
        <a:lstStyle/>
        <a:p>
          <a:endParaRPr lang="en-GB"/>
        </a:p>
      </dgm:t>
    </dgm:pt>
    <dgm:pt modelId="{1C3DB3D2-86F0-4166-A8DA-21279B7309C8}">
      <dgm:prSet phldrT="[Text]"/>
      <dgm:spPr/>
      <dgm:t>
        <a:bodyPr/>
        <a:lstStyle/>
        <a:p>
          <a:r>
            <a:rPr lang="en-GB" dirty="0"/>
            <a:t>Full of measurement artefacts</a:t>
          </a:r>
        </a:p>
      </dgm:t>
    </dgm:pt>
    <dgm:pt modelId="{11C16CC0-A7E4-4B07-B73D-B85ECD51F947}" type="parTrans" cxnId="{34528005-B842-4424-A4D7-BB99235A3BB3}">
      <dgm:prSet/>
      <dgm:spPr/>
      <dgm:t>
        <a:bodyPr/>
        <a:lstStyle/>
        <a:p>
          <a:endParaRPr lang="en-GB"/>
        </a:p>
      </dgm:t>
    </dgm:pt>
    <dgm:pt modelId="{2CD2E7A5-ED44-450B-ADE8-076C8F2CCFD1}" type="sibTrans" cxnId="{34528005-B842-4424-A4D7-BB99235A3BB3}">
      <dgm:prSet/>
      <dgm:spPr/>
      <dgm:t>
        <a:bodyPr/>
        <a:lstStyle/>
        <a:p>
          <a:endParaRPr lang="en-GB"/>
        </a:p>
      </dgm:t>
    </dgm:pt>
    <dgm:pt modelId="{2D920A01-A6D3-4672-BAD6-D817CE375BDB}">
      <dgm:prSet phldrT="[Text]"/>
      <dgm:spPr/>
      <dgm:t>
        <a:bodyPr/>
        <a:lstStyle/>
        <a:p>
          <a:r>
            <a:rPr lang="en-GB" dirty="0"/>
            <a:t>Size: compressed or expanded</a:t>
          </a:r>
        </a:p>
      </dgm:t>
    </dgm:pt>
    <dgm:pt modelId="{1EC6F9BD-75ED-4EFB-BE00-1E08F1784D8D}" type="parTrans" cxnId="{F78A82DC-F0FC-4E0A-8E19-955A3C6920FA}">
      <dgm:prSet/>
      <dgm:spPr/>
      <dgm:t>
        <a:bodyPr/>
        <a:lstStyle/>
        <a:p>
          <a:endParaRPr lang="en-GB"/>
        </a:p>
      </dgm:t>
    </dgm:pt>
    <dgm:pt modelId="{35806A47-BA09-41B3-BAF5-797C95E16EC7}" type="sibTrans" cxnId="{F78A82DC-F0FC-4E0A-8E19-955A3C6920FA}">
      <dgm:prSet/>
      <dgm:spPr/>
      <dgm:t>
        <a:bodyPr/>
        <a:lstStyle/>
        <a:p>
          <a:endParaRPr lang="en-GB"/>
        </a:p>
      </dgm:t>
    </dgm:pt>
    <dgm:pt modelId="{FEB1C572-FABB-4DAC-BE1E-5D5B4AC981D9}">
      <dgm:prSet phldrT="[Text]"/>
      <dgm:spPr/>
      <dgm:t>
        <a:bodyPr/>
        <a:lstStyle/>
        <a:p>
          <a:r>
            <a:rPr lang="en-GB" dirty="0"/>
            <a:t>New materials</a:t>
          </a:r>
        </a:p>
      </dgm:t>
    </dgm:pt>
    <dgm:pt modelId="{E548C5C3-EEFE-4426-8975-C1571766DA6F}" type="sibTrans" cxnId="{1301635D-0BA0-49F9-9E7D-FB866048FA7B}">
      <dgm:prSet/>
      <dgm:spPr/>
      <dgm:t>
        <a:bodyPr/>
        <a:lstStyle/>
        <a:p>
          <a:endParaRPr lang="en-GB"/>
        </a:p>
      </dgm:t>
    </dgm:pt>
    <dgm:pt modelId="{B9B1F878-72A9-4124-9A91-1E5C20312707}" type="parTrans" cxnId="{1301635D-0BA0-49F9-9E7D-FB866048FA7B}">
      <dgm:prSet/>
      <dgm:spPr/>
      <dgm:t>
        <a:bodyPr/>
        <a:lstStyle/>
        <a:p>
          <a:endParaRPr lang="en-GB"/>
        </a:p>
      </dgm:t>
    </dgm:pt>
    <dgm:pt modelId="{80696EB9-DC5A-429B-9FF1-9C37C9069EE4}">
      <dgm:prSet phldrT="[Text]"/>
      <dgm:spPr/>
      <dgm:t>
        <a:bodyPr/>
        <a:lstStyle/>
        <a:p>
          <a:r>
            <a:rPr lang="en-GB" dirty="0"/>
            <a:t>Process changes</a:t>
          </a:r>
        </a:p>
      </dgm:t>
    </dgm:pt>
    <dgm:pt modelId="{4E60B5B0-3E42-4B2C-841D-9663A4C6CD47}" type="sibTrans" cxnId="{ABE49421-296E-4C74-93BB-F6E70CDBEA69}">
      <dgm:prSet/>
      <dgm:spPr/>
      <dgm:t>
        <a:bodyPr/>
        <a:lstStyle/>
        <a:p>
          <a:endParaRPr lang="en-GB"/>
        </a:p>
      </dgm:t>
    </dgm:pt>
    <dgm:pt modelId="{00014645-DB1F-4CE5-976F-9B54702E34AC}" type="parTrans" cxnId="{ABE49421-296E-4C74-93BB-F6E70CDBEA69}">
      <dgm:prSet/>
      <dgm:spPr/>
      <dgm:t>
        <a:bodyPr/>
        <a:lstStyle/>
        <a:p>
          <a:endParaRPr lang="en-GB"/>
        </a:p>
      </dgm:t>
    </dgm:pt>
    <dgm:pt modelId="{9C5D2C9A-3C5A-462D-B99E-9B6476EA0E31}">
      <dgm:prSet phldrT="[Text]"/>
      <dgm:spPr/>
      <dgm:t>
        <a:bodyPr/>
        <a:lstStyle/>
        <a:p>
          <a:r>
            <a:rPr lang="en-GB" dirty="0"/>
            <a:t>Commercialization</a:t>
          </a:r>
        </a:p>
      </dgm:t>
    </dgm:pt>
    <dgm:pt modelId="{892EC633-243A-4200-B9FF-9721A30AA08B}" type="sibTrans" cxnId="{9BAED64F-89D2-4BCD-AF92-6EF330876513}">
      <dgm:prSet/>
      <dgm:spPr/>
      <dgm:t>
        <a:bodyPr/>
        <a:lstStyle/>
        <a:p>
          <a:endParaRPr lang="en-GB"/>
        </a:p>
      </dgm:t>
    </dgm:pt>
    <dgm:pt modelId="{5985CA46-DE63-444D-9211-9B21B95CF2E2}" type="parTrans" cxnId="{9BAED64F-89D2-4BCD-AF92-6EF330876513}">
      <dgm:prSet/>
      <dgm:spPr/>
      <dgm:t>
        <a:bodyPr/>
        <a:lstStyle/>
        <a:p>
          <a:endParaRPr lang="en-GB"/>
        </a:p>
      </dgm:t>
    </dgm:pt>
    <dgm:pt modelId="{1420435F-B5A8-484D-9D05-8A3B50C6B303}">
      <dgm:prSet phldrT="[Text]"/>
      <dgm:spPr/>
      <dgm:t>
        <a:bodyPr/>
        <a:lstStyle/>
        <a:p>
          <a:r>
            <a:rPr lang="en-GB" dirty="0"/>
            <a:t>Scientific Publication</a:t>
          </a:r>
        </a:p>
      </dgm:t>
    </dgm:pt>
    <dgm:pt modelId="{C9EB8533-9C51-47E3-B93F-A45CC9FA977B}" type="sibTrans" cxnId="{26C3758C-D344-4FEF-8536-2120D630E0E0}">
      <dgm:prSet/>
      <dgm:spPr/>
      <dgm:t>
        <a:bodyPr/>
        <a:lstStyle/>
        <a:p>
          <a:endParaRPr lang="en-GB"/>
        </a:p>
      </dgm:t>
    </dgm:pt>
    <dgm:pt modelId="{80C3548B-AC7A-4B17-9AF9-7860D41E82FE}" type="parTrans" cxnId="{26C3758C-D344-4FEF-8536-2120D630E0E0}">
      <dgm:prSet/>
      <dgm:spPr/>
      <dgm:t>
        <a:bodyPr/>
        <a:lstStyle/>
        <a:p>
          <a:endParaRPr lang="en-GB"/>
        </a:p>
      </dgm:t>
    </dgm:pt>
    <dgm:pt modelId="{2016AAB0-B055-49CC-800E-8A3893DD55CA}" type="pres">
      <dgm:prSet presAssocID="{12600EBC-79D2-45A1-A662-679781E4FB66}" presName="linearFlow" presStyleCnt="0">
        <dgm:presLayoutVars>
          <dgm:dir/>
          <dgm:animLvl val="lvl"/>
          <dgm:resizeHandles val="exact"/>
        </dgm:presLayoutVars>
      </dgm:prSet>
      <dgm:spPr/>
    </dgm:pt>
    <dgm:pt modelId="{22DE4990-C89C-46A5-9353-D9CBF0A6E91F}" type="pres">
      <dgm:prSet presAssocID="{97B24626-19E5-44A9-BE9E-6ADA32286C94}" presName="composite" presStyleCnt="0"/>
      <dgm:spPr/>
    </dgm:pt>
    <dgm:pt modelId="{C061B2D2-5A07-49C0-9E67-D0515C58AD60}" type="pres">
      <dgm:prSet presAssocID="{97B24626-19E5-44A9-BE9E-6ADA32286C94}" presName="parTx" presStyleLbl="node1" presStyleIdx="0" presStyleCnt="4">
        <dgm:presLayoutVars>
          <dgm:chMax val="0"/>
          <dgm:chPref val="0"/>
          <dgm:bulletEnabled val="1"/>
        </dgm:presLayoutVars>
      </dgm:prSet>
      <dgm:spPr/>
    </dgm:pt>
    <dgm:pt modelId="{33B447D8-5C56-47D2-89F4-FECB0E6C9E95}" type="pres">
      <dgm:prSet presAssocID="{97B24626-19E5-44A9-BE9E-6ADA32286C94}" presName="parSh" presStyleLbl="node1" presStyleIdx="0" presStyleCnt="4"/>
      <dgm:spPr/>
    </dgm:pt>
    <dgm:pt modelId="{3BA4CEA3-9CA9-4127-8CB5-F19E04BC0795}" type="pres">
      <dgm:prSet presAssocID="{97B24626-19E5-44A9-BE9E-6ADA32286C94}" presName="desTx" presStyleLbl="fgAcc1" presStyleIdx="0" presStyleCnt="4" custScaleX="120683">
        <dgm:presLayoutVars>
          <dgm:bulletEnabled val="1"/>
        </dgm:presLayoutVars>
      </dgm:prSet>
      <dgm:spPr/>
    </dgm:pt>
    <dgm:pt modelId="{AA7E597A-D0EE-4463-A822-586BB34C80A5}" type="pres">
      <dgm:prSet presAssocID="{42AD314E-F409-45A5-B832-48A74EDDE385}" presName="sibTrans" presStyleLbl="sibTrans2D1" presStyleIdx="0" presStyleCnt="3"/>
      <dgm:spPr/>
    </dgm:pt>
    <dgm:pt modelId="{56A2E7F5-4353-4DC7-B1F8-05E9CE4B3D60}" type="pres">
      <dgm:prSet presAssocID="{42AD314E-F409-45A5-B832-48A74EDDE385}" presName="connTx" presStyleLbl="sibTrans2D1" presStyleIdx="0" presStyleCnt="3"/>
      <dgm:spPr/>
    </dgm:pt>
    <dgm:pt modelId="{199CB0FB-A99B-42CB-B423-B74A2BBD560E}" type="pres">
      <dgm:prSet presAssocID="{5D244897-7559-4D49-B36D-69D0A21B95B6}" presName="composite" presStyleCnt="0"/>
      <dgm:spPr/>
    </dgm:pt>
    <dgm:pt modelId="{962B36AA-7E9C-4936-8B46-9B2C0F19AFCD}" type="pres">
      <dgm:prSet presAssocID="{5D244897-7559-4D49-B36D-69D0A21B95B6}" presName="parTx" presStyleLbl="node1" presStyleIdx="0" presStyleCnt="4">
        <dgm:presLayoutVars>
          <dgm:chMax val="0"/>
          <dgm:chPref val="0"/>
          <dgm:bulletEnabled val="1"/>
        </dgm:presLayoutVars>
      </dgm:prSet>
      <dgm:spPr/>
    </dgm:pt>
    <dgm:pt modelId="{84AFAC2E-FB0C-4209-9303-A3975908F18A}" type="pres">
      <dgm:prSet presAssocID="{5D244897-7559-4D49-B36D-69D0A21B95B6}" presName="parSh" presStyleLbl="node1" presStyleIdx="1" presStyleCnt="4"/>
      <dgm:spPr/>
    </dgm:pt>
    <dgm:pt modelId="{C2410B76-0044-481D-8D21-5730025DDFFD}" type="pres">
      <dgm:prSet presAssocID="{5D244897-7559-4D49-B36D-69D0A21B95B6}" presName="desTx" presStyleLbl="fgAcc1" presStyleIdx="1" presStyleCnt="4">
        <dgm:presLayoutVars>
          <dgm:bulletEnabled val="1"/>
        </dgm:presLayoutVars>
      </dgm:prSet>
      <dgm:spPr/>
    </dgm:pt>
    <dgm:pt modelId="{51B1BA02-902B-43C3-A56F-0571CFFA8727}" type="pres">
      <dgm:prSet presAssocID="{7FA9278B-6E6E-4815-8BDA-486010F367F5}" presName="sibTrans" presStyleLbl="sibTrans2D1" presStyleIdx="1" presStyleCnt="3"/>
      <dgm:spPr/>
    </dgm:pt>
    <dgm:pt modelId="{8A047F07-C798-4E00-A117-03F6AF9E1CBC}" type="pres">
      <dgm:prSet presAssocID="{7FA9278B-6E6E-4815-8BDA-486010F367F5}" presName="connTx" presStyleLbl="sibTrans2D1" presStyleIdx="1" presStyleCnt="3"/>
      <dgm:spPr/>
    </dgm:pt>
    <dgm:pt modelId="{B399F20D-EDD1-4EB3-AF80-DD09DBEAFF73}" type="pres">
      <dgm:prSet presAssocID="{AB297E4A-9F8D-455F-85E1-E0F4A559C8A6}" presName="composite" presStyleCnt="0"/>
      <dgm:spPr/>
    </dgm:pt>
    <dgm:pt modelId="{6E15E2E4-624F-45C3-B7A1-2AB4CCE6CAFF}" type="pres">
      <dgm:prSet presAssocID="{AB297E4A-9F8D-455F-85E1-E0F4A559C8A6}" presName="parTx" presStyleLbl="node1" presStyleIdx="1" presStyleCnt="4">
        <dgm:presLayoutVars>
          <dgm:chMax val="0"/>
          <dgm:chPref val="0"/>
          <dgm:bulletEnabled val="1"/>
        </dgm:presLayoutVars>
      </dgm:prSet>
      <dgm:spPr/>
    </dgm:pt>
    <dgm:pt modelId="{0C5AD9E0-E1DE-41FE-B38A-93CB6ADED421}" type="pres">
      <dgm:prSet presAssocID="{AB297E4A-9F8D-455F-85E1-E0F4A559C8A6}" presName="parSh" presStyleLbl="node1" presStyleIdx="2" presStyleCnt="4"/>
      <dgm:spPr/>
    </dgm:pt>
    <dgm:pt modelId="{37DDA7A3-583E-4961-971E-4710DCD2CB4C}" type="pres">
      <dgm:prSet presAssocID="{AB297E4A-9F8D-455F-85E1-E0F4A559C8A6}" presName="desTx" presStyleLbl="fgAcc1" presStyleIdx="2" presStyleCnt="4">
        <dgm:presLayoutVars>
          <dgm:bulletEnabled val="1"/>
        </dgm:presLayoutVars>
      </dgm:prSet>
      <dgm:spPr/>
    </dgm:pt>
    <dgm:pt modelId="{537E11F0-4AFD-4AEF-934D-DE82575FC04A}" type="pres">
      <dgm:prSet presAssocID="{4DDE93F5-C6CC-4D7A-AA5A-F6F501D0E293}" presName="sibTrans" presStyleLbl="sibTrans2D1" presStyleIdx="2" presStyleCnt="3"/>
      <dgm:spPr/>
    </dgm:pt>
    <dgm:pt modelId="{78A9F9A0-E182-4CBE-A5EB-444C0959BBA0}" type="pres">
      <dgm:prSet presAssocID="{4DDE93F5-C6CC-4D7A-AA5A-F6F501D0E293}" presName="connTx" presStyleLbl="sibTrans2D1" presStyleIdx="2" presStyleCnt="3"/>
      <dgm:spPr/>
    </dgm:pt>
    <dgm:pt modelId="{9FB72C63-0307-4701-A878-D51F7997F0EE}" type="pres">
      <dgm:prSet presAssocID="{4FAABF4B-5CE0-4E4F-BCB7-C8E1D232ABE7}" presName="composite" presStyleCnt="0"/>
      <dgm:spPr/>
    </dgm:pt>
    <dgm:pt modelId="{E5B68EB3-CF1E-4022-89B5-92B0730F4A3F}" type="pres">
      <dgm:prSet presAssocID="{4FAABF4B-5CE0-4E4F-BCB7-C8E1D232ABE7}" presName="parTx" presStyleLbl="node1" presStyleIdx="2" presStyleCnt="4">
        <dgm:presLayoutVars>
          <dgm:chMax val="0"/>
          <dgm:chPref val="0"/>
          <dgm:bulletEnabled val="1"/>
        </dgm:presLayoutVars>
      </dgm:prSet>
      <dgm:spPr/>
    </dgm:pt>
    <dgm:pt modelId="{F0471DC6-0F17-4478-82A6-058CF8E9C952}" type="pres">
      <dgm:prSet presAssocID="{4FAABF4B-5CE0-4E4F-BCB7-C8E1D232ABE7}" presName="parSh" presStyleLbl="node1" presStyleIdx="3" presStyleCnt="4"/>
      <dgm:spPr/>
    </dgm:pt>
    <dgm:pt modelId="{C4DDF0A8-9026-4D67-AD46-A82C464C369F}" type="pres">
      <dgm:prSet presAssocID="{4FAABF4B-5CE0-4E4F-BCB7-C8E1D232ABE7}" presName="desTx" presStyleLbl="fgAcc1" presStyleIdx="3" presStyleCnt="4">
        <dgm:presLayoutVars>
          <dgm:bulletEnabled val="1"/>
        </dgm:presLayoutVars>
      </dgm:prSet>
      <dgm:spPr/>
    </dgm:pt>
  </dgm:ptLst>
  <dgm:cxnLst>
    <dgm:cxn modelId="{6C8826A9-1A9E-4520-A546-9ACF45D2FE19}" type="presOf" srcId="{97B24626-19E5-44A9-BE9E-6ADA32286C94}" destId="{C061B2D2-5A07-49C0-9E67-D0515C58AD60}" srcOrd="0" destOrd="0" presId="urn:microsoft.com/office/officeart/2005/8/layout/process3"/>
    <dgm:cxn modelId="{FA8F6F7A-8326-4B62-A4D0-CA990188B8BA}" srcId="{97B24626-19E5-44A9-BE9E-6ADA32286C94}" destId="{5F2D456D-0E24-4B7D-A7B3-07BDA460FFE9}" srcOrd="2" destOrd="0" parTransId="{CD22D972-CC04-48AA-AF0E-093A51768F9E}" sibTransId="{F9E03B14-4681-4538-891C-C4692341295E}"/>
    <dgm:cxn modelId="{1301635D-0BA0-49F9-9E7D-FB866048FA7B}" srcId="{4FAABF4B-5CE0-4E4F-BCB7-C8E1D232ABE7}" destId="{FEB1C572-FABB-4DAC-BE1E-5D5B4AC981D9}" srcOrd="3" destOrd="0" parTransId="{B9B1F878-72A9-4124-9A91-1E5C20312707}" sibTransId="{E548C5C3-EEFE-4426-8975-C1571766DA6F}"/>
    <dgm:cxn modelId="{9BAED64F-89D2-4BCD-AF92-6EF330876513}" srcId="{4FAABF4B-5CE0-4E4F-BCB7-C8E1D232ABE7}" destId="{9C5D2C9A-3C5A-462D-B99E-9B6476EA0E31}" srcOrd="1" destOrd="0" parTransId="{5985CA46-DE63-444D-9211-9B21B95CF2E2}" sibTransId="{892EC633-243A-4200-B9FF-9721A30AA08B}"/>
    <dgm:cxn modelId="{89182CBF-081D-434E-8A34-95412F1D28F5}" type="presOf" srcId="{5F2D456D-0E24-4B7D-A7B3-07BDA460FFE9}" destId="{3BA4CEA3-9CA9-4127-8CB5-F19E04BC0795}" srcOrd="0" destOrd="2" presId="urn:microsoft.com/office/officeart/2005/8/layout/process3"/>
    <dgm:cxn modelId="{5C3A39B2-4F5A-4300-AEA6-FF94DB7D975B}" srcId="{12600EBC-79D2-45A1-A662-679781E4FB66}" destId="{4FAABF4B-5CE0-4E4F-BCB7-C8E1D232ABE7}" srcOrd="3" destOrd="0" parTransId="{82A6D829-3D3F-4F88-87A9-2E710FB6DCBC}" sibTransId="{95081E96-C06B-401E-9A54-47C51AD23FA9}"/>
    <dgm:cxn modelId="{4A20F77A-9BA9-4C70-A25C-4154E4012D99}" type="presOf" srcId="{569D5AA9-657F-41CA-8147-401C90276B3D}" destId="{3BA4CEA3-9CA9-4127-8CB5-F19E04BC0795}" srcOrd="0" destOrd="0" presId="urn:microsoft.com/office/officeart/2005/8/layout/process3"/>
    <dgm:cxn modelId="{474B059E-BEF5-4DE8-B2A7-9D1831281346}" type="presOf" srcId="{FEB1C572-FABB-4DAC-BE1E-5D5B4AC981D9}" destId="{C4DDF0A8-9026-4D67-AD46-A82C464C369F}" srcOrd="0" destOrd="3" presId="urn:microsoft.com/office/officeart/2005/8/layout/process3"/>
    <dgm:cxn modelId="{B7D702A9-9416-4A20-AD29-7F9AEF2AD44B}" type="presOf" srcId="{274F646D-8684-47D6-865B-412A8857FBED}" destId="{C2410B76-0044-481D-8D21-5730025DDFFD}" srcOrd="0" destOrd="1" presId="urn:microsoft.com/office/officeart/2005/8/layout/process3"/>
    <dgm:cxn modelId="{6D38F2DF-655C-4159-A639-CAB3C64038AF}" type="presOf" srcId="{1C3DB3D2-86F0-4166-A8DA-21279B7309C8}" destId="{3BA4CEA3-9CA9-4127-8CB5-F19E04BC0795}" srcOrd="0" destOrd="1" presId="urn:microsoft.com/office/officeart/2005/8/layout/process3"/>
    <dgm:cxn modelId="{A834CDF6-C799-4F88-84FF-A2EFD7BEB79F}" type="presOf" srcId="{E7327BEA-A803-4B0C-AC25-EC3D0D2BA271}" destId="{C2410B76-0044-481D-8D21-5730025DDFFD}" srcOrd="0" destOrd="0" presId="urn:microsoft.com/office/officeart/2005/8/layout/process3"/>
    <dgm:cxn modelId="{E130B6C5-3696-49AD-85EE-2DC2FA6B69FD}" type="presOf" srcId="{97B24626-19E5-44A9-BE9E-6ADA32286C94}" destId="{33B447D8-5C56-47D2-89F4-FECB0E6C9E95}" srcOrd="1" destOrd="0" presId="urn:microsoft.com/office/officeart/2005/8/layout/process3"/>
    <dgm:cxn modelId="{D0DB69D3-FAD8-466B-8785-63BA4BB22F02}" type="presOf" srcId="{7FA9278B-6E6E-4815-8BDA-486010F367F5}" destId="{8A047F07-C798-4E00-A117-03F6AF9E1CBC}" srcOrd="1" destOrd="0" presId="urn:microsoft.com/office/officeart/2005/8/layout/process3"/>
    <dgm:cxn modelId="{8CF2D669-D95D-4F94-A007-9B35B0D984A2}" type="presOf" srcId="{1420435F-B5A8-484D-9D05-8A3B50C6B303}" destId="{C4DDF0A8-9026-4D67-AD46-A82C464C369F}" srcOrd="0" destOrd="0" presId="urn:microsoft.com/office/officeart/2005/8/layout/process3"/>
    <dgm:cxn modelId="{0C3B07C5-343A-4460-9FCE-0C6C2329C7EC}" type="presOf" srcId="{DB5761EC-32AB-4937-A333-F68588826722}" destId="{37DDA7A3-583E-4961-971E-4710DCD2CB4C}" srcOrd="0" destOrd="0" presId="urn:microsoft.com/office/officeart/2005/8/layout/process3"/>
    <dgm:cxn modelId="{B4C27505-9DDC-45FF-BB2F-82E2C27B651A}" type="presOf" srcId="{5D244897-7559-4D49-B36D-69D0A21B95B6}" destId="{84AFAC2E-FB0C-4209-9303-A3975908F18A}" srcOrd="1" destOrd="0" presId="urn:microsoft.com/office/officeart/2005/8/layout/process3"/>
    <dgm:cxn modelId="{4DF73A56-A177-4E9F-BBBF-813DE688A184}" type="presOf" srcId="{4FAABF4B-5CE0-4E4F-BCB7-C8E1D232ABE7}" destId="{F0471DC6-0F17-4478-82A6-058CF8E9C952}" srcOrd="1" destOrd="0" presId="urn:microsoft.com/office/officeart/2005/8/layout/process3"/>
    <dgm:cxn modelId="{0214FAAC-1367-413D-BB3C-B621A0E190C5}" type="presOf" srcId="{4FAABF4B-5CE0-4E4F-BCB7-C8E1D232ABE7}" destId="{E5B68EB3-CF1E-4022-89B5-92B0730F4A3F}" srcOrd="0" destOrd="0" presId="urn:microsoft.com/office/officeart/2005/8/layout/process3"/>
    <dgm:cxn modelId="{EACDED96-BD1A-4906-AA07-D53C22699532}" type="presOf" srcId="{4DDE93F5-C6CC-4D7A-AA5A-F6F501D0E293}" destId="{537E11F0-4AFD-4AEF-934D-DE82575FC04A}" srcOrd="0" destOrd="0" presId="urn:microsoft.com/office/officeart/2005/8/layout/process3"/>
    <dgm:cxn modelId="{42008424-94CD-422D-B104-1796BEBAF69C}" srcId="{97B24626-19E5-44A9-BE9E-6ADA32286C94}" destId="{569D5AA9-657F-41CA-8147-401C90276B3D}" srcOrd="0" destOrd="0" parTransId="{F92B9EEE-3F18-413C-9516-3FE6D412FDB8}" sibTransId="{0C5B5FA5-E15C-4BC1-A62F-E921D1E9D939}"/>
    <dgm:cxn modelId="{20D9D72D-0C07-471B-BA3B-58BF27B914FA}" type="presOf" srcId="{12600EBC-79D2-45A1-A662-679781E4FB66}" destId="{2016AAB0-B055-49CC-800E-8A3893DD55CA}" srcOrd="0" destOrd="0" presId="urn:microsoft.com/office/officeart/2005/8/layout/process3"/>
    <dgm:cxn modelId="{4F0E624E-50C6-44A5-8F8E-DC06438F7740}" srcId="{5D244897-7559-4D49-B36D-69D0A21B95B6}" destId="{E7327BEA-A803-4B0C-AC25-EC3D0D2BA271}" srcOrd="0" destOrd="0" parTransId="{FD4EE64C-2105-4DF5-B999-E9DA8851DD72}" sibTransId="{E9A91D36-73DE-4CC3-B798-E27561495CAD}"/>
    <dgm:cxn modelId="{35BC19A4-01E6-40EA-894C-9DE242A3D607}" type="presOf" srcId="{4DDE93F5-C6CC-4D7A-AA5A-F6F501D0E293}" destId="{78A9F9A0-E182-4CBE-A5EB-444C0959BBA0}" srcOrd="1" destOrd="0" presId="urn:microsoft.com/office/officeart/2005/8/layout/process3"/>
    <dgm:cxn modelId="{FEAC5A7B-469A-43D2-9D24-6B002E8E2AC4}" srcId="{AB297E4A-9F8D-455F-85E1-E0F4A559C8A6}" destId="{DB5761EC-32AB-4937-A333-F68588826722}" srcOrd="0" destOrd="0" parTransId="{297472B4-F566-445B-BC87-F093121973E7}" sibTransId="{D7659B53-C414-46A8-9404-27AE16841E73}"/>
    <dgm:cxn modelId="{2A612EDC-60F3-43CD-BE71-91CDEAFE742F}" type="presOf" srcId="{9C5D2C9A-3C5A-462D-B99E-9B6476EA0E31}" destId="{C4DDF0A8-9026-4D67-AD46-A82C464C369F}" srcOrd="0" destOrd="1" presId="urn:microsoft.com/office/officeart/2005/8/layout/process3"/>
    <dgm:cxn modelId="{34528005-B842-4424-A4D7-BB99235A3BB3}" srcId="{97B24626-19E5-44A9-BE9E-6ADA32286C94}" destId="{1C3DB3D2-86F0-4166-A8DA-21279B7309C8}" srcOrd="1" destOrd="0" parTransId="{11C16CC0-A7E4-4B07-B73D-B85ECD51F947}" sibTransId="{2CD2E7A5-ED44-450B-ADE8-076C8F2CCFD1}"/>
    <dgm:cxn modelId="{ABE49421-296E-4C74-93BB-F6E70CDBEA69}" srcId="{4FAABF4B-5CE0-4E4F-BCB7-C8E1D232ABE7}" destId="{80696EB9-DC5A-429B-9FF1-9C37C9069EE4}" srcOrd="2" destOrd="0" parTransId="{00014645-DB1F-4CE5-976F-9B54702E34AC}" sibTransId="{4E60B5B0-3E42-4B2C-841D-9663A4C6CD47}"/>
    <dgm:cxn modelId="{574B8A11-6CD2-4D4D-8117-F11D9CCB19B8}" type="presOf" srcId="{42AD314E-F409-45A5-B832-48A74EDDE385}" destId="{56A2E7F5-4353-4DC7-B1F8-05E9CE4B3D60}" srcOrd="1" destOrd="0" presId="urn:microsoft.com/office/officeart/2005/8/layout/process3"/>
    <dgm:cxn modelId="{ECD7E00F-27F2-4081-A936-EB49EDE2A469}" type="presOf" srcId="{CF391597-938E-48FB-BD19-972DD2A7E019}" destId="{37DDA7A3-583E-4961-971E-4710DCD2CB4C}" srcOrd="0" destOrd="1" presId="urn:microsoft.com/office/officeart/2005/8/layout/process3"/>
    <dgm:cxn modelId="{4D4C4779-465D-4DEA-85B4-968AB164EA09}" type="presOf" srcId="{AB297E4A-9F8D-455F-85E1-E0F4A559C8A6}" destId="{6E15E2E4-624F-45C3-B7A1-2AB4CCE6CAFF}" srcOrd="0" destOrd="0" presId="urn:microsoft.com/office/officeart/2005/8/layout/process3"/>
    <dgm:cxn modelId="{26C3758C-D344-4FEF-8536-2120D630E0E0}" srcId="{4FAABF4B-5CE0-4E4F-BCB7-C8E1D232ABE7}" destId="{1420435F-B5A8-484D-9D05-8A3B50C6B303}" srcOrd="0" destOrd="0" parTransId="{80C3548B-AC7A-4B17-9AF9-7860D41E82FE}" sibTransId="{C9EB8533-9C51-47E3-B93F-A45CC9FA977B}"/>
    <dgm:cxn modelId="{0A3FE355-A2F0-459E-A973-8E550427E4AD}" srcId="{5D244897-7559-4D49-B36D-69D0A21B95B6}" destId="{274F646D-8684-47D6-865B-412A8857FBED}" srcOrd="1" destOrd="0" parTransId="{B2A9A1EE-C56E-480F-8853-0EAF2451D701}" sibTransId="{1C6C5ED0-D4A6-440A-BB4D-0207F203A04E}"/>
    <dgm:cxn modelId="{98A84094-26A9-45AA-BF20-70EC89EF4029}" type="presOf" srcId="{42AD314E-F409-45A5-B832-48A74EDDE385}" destId="{AA7E597A-D0EE-4463-A822-586BB34C80A5}" srcOrd="0" destOrd="0" presId="urn:microsoft.com/office/officeart/2005/8/layout/process3"/>
    <dgm:cxn modelId="{C1A740D9-1667-4B16-89AA-4255AD04A936}" type="presOf" srcId="{80696EB9-DC5A-429B-9FF1-9C37C9069EE4}" destId="{C4DDF0A8-9026-4D67-AD46-A82C464C369F}" srcOrd="0" destOrd="2" presId="urn:microsoft.com/office/officeart/2005/8/layout/process3"/>
    <dgm:cxn modelId="{7F8C2E91-B5AE-40C6-B003-8003082B433A}" type="presOf" srcId="{AB297E4A-9F8D-455F-85E1-E0F4A559C8A6}" destId="{0C5AD9E0-E1DE-41FE-B38A-93CB6ADED421}" srcOrd="1" destOrd="0" presId="urn:microsoft.com/office/officeart/2005/8/layout/process3"/>
    <dgm:cxn modelId="{7F0AFD20-B870-4902-BB1A-F7FB089DE5D1}" srcId="{AB297E4A-9F8D-455F-85E1-E0F4A559C8A6}" destId="{CF391597-938E-48FB-BD19-972DD2A7E019}" srcOrd="1" destOrd="0" parTransId="{9B03CEB0-A488-430D-845F-302F215FE846}" sibTransId="{9E73187C-62EF-4E06-82C5-BAAE9028090B}"/>
    <dgm:cxn modelId="{F78A82DC-F0FC-4E0A-8E19-955A3C6920FA}" srcId="{5D244897-7559-4D49-B36D-69D0A21B95B6}" destId="{2D920A01-A6D3-4672-BAD6-D817CE375BDB}" srcOrd="2" destOrd="0" parTransId="{1EC6F9BD-75ED-4EFB-BE00-1E08F1784D8D}" sibTransId="{35806A47-BA09-41B3-BAF5-797C95E16EC7}"/>
    <dgm:cxn modelId="{DC33074E-E988-4802-861D-331E25229AC3}" type="presOf" srcId="{5D244897-7559-4D49-B36D-69D0A21B95B6}" destId="{962B36AA-7E9C-4936-8B46-9B2C0F19AFCD}" srcOrd="0" destOrd="0" presId="urn:microsoft.com/office/officeart/2005/8/layout/process3"/>
    <dgm:cxn modelId="{946F76B1-0FE9-46B2-BF01-D45F722DC2B3}" type="presOf" srcId="{2D920A01-A6D3-4672-BAD6-D817CE375BDB}" destId="{C2410B76-0044-481D-8D21-5730025DDFFD}" srcOrd="0" destOrd="2" presId="urn:microsoft.com/office/officeart/2005/8/layout/process3"/>
    <dgm:cxn modelId="{602CB271-3B53-491C-9230-8F39A9173607}" type="presOf" srcId="{7FA9278B-6E6E-4815-8BDA-486010F367F5}" destId="{51B1BA02-902B-43C3-A56F-0571CFFA8727}" srcOrd="0" destOrd="0" presId="urn:microsoft.com/office/officeart/2005/8/layout/process3"/>
    <dgm:cxn modelId="{9E1AFEAE-EDCF-45E5-9AC0-65BCE047B0CC}" srcId="{12600EBC-79D2-45A1-A662-679781E4FB66}" destId="{97B24626-19E5-44A9-BE9E-6ADA32286C94}" srcOrd="0" destOrd="0" parTransId="{F3ADE17D-ECD5-4131-BB5F-B4A69DADDE23}" sibTransId="{42AD314E-F409-45A5-B832-48A74EDDE385}"/>
    <dgm:cxn modelId="{2154BB7A-044C-4609-9886-D182117297ED}" srcId="{12600EBC-79D2-45A1-A662-679781E4FB66}" destId="{AB297E4A-9F8D-455F-85E1-E0F4A559C8A6}" srcOrd="2" destOrd="0" parTransId="{550B557C-CA44-4D3C-AAE5-4915C60F620F}" sibTransId="{4DDE93F5-C6CC-4D7A-AA5A-F6F501D0E293}"/>
    <dgm:cxn modelId="{BFABD54A-EF93-4F79-9C1D-C14EE184EE5E}" srcId="{12600EBC-79D2-45A1-A662-679781E4FB66}" destId="{5D244897-7559-4D49-B36D-69D0A21B95B6}" srcOrd="1" destOrd="0" parTransId="{7BD26101-1249-4266-9273-86244AFFFEB8}" sibTransId="{7FA9278B-6E6E-4815-8BDA-486010F367F5}"/>
    <dgm:cxn modelId="{565FD170-6569-4A51-91CB-DF17CF0356C2}" type="presParOf" srcId="{2016AAB0-B055-49CC-800E-8A3893DD55CA}" destId="{22DE4990-C89C-46A5-9353-D9CBF0A6E91F}" srcOrd="0" destOrd="0" presId="urn:microsoft.com/office/officeart/2005/8/layout/process3"/>
    <dgm:cxn modelId="{4D7EBE1D-2FDC-4D05-819E-66BD97FA5B07}" type="presParOf" srcId="{22DE4990-C89C-46A5-9353-D9CBF0A6E91F}" destId="{C061B2D2-5A07-49C0-9E67-D0515C58AD60}" srcOrd="0" destOrd="0" presId="urn:microsoft.com/office/officeart/2005/8/layout/process3"/>
    <dgm:cxn modelId="{18ABF460-045F-4966-BFEF-42FBAEE52723}" type="presParOf" srcId="{22DE4990-C89C-46A5-9353-D9CBF0A6E91F}" destId="{33B447D8-5C56-47D2-89F4-FECB0E6C9E95}" srcOrd="1" destOrd="0" presId="urn:microsoft.com/office/officeart/2005/8/layout/process3"/>
    <dgm:cxn modelId="{3E1C1FE3-F179-405C-AFCB-AD5B86AC15C2}" type="presParOf" srcId="{22DE4990-C89C-46A5-9353-D9CBF0A6E91F}" destId="{3BA4CEA3-9CA9-4127-8CB5-F19E04BC0795}" srcOrd="2" destOrd="0" presId="urn:microsoft.com/office/officeart/2005/8/layout/process3"/>
    <dgm:cxn modelId="{6F818380-A6C4-48AC-A98B-DCEEF78B30E1}" type="presParOf" srcId="{2016AAB0-B055-49CC-800E-8A3893DD55CA}" destId="{AA7E597A-D0EE-4463-A822-586BB34C80A5}" srcOrd="1" destOrd="0" presId="urn:microsoft.com/office/officeart/2005/8/layout/process3"/>
    <dgm:cxn modelId="{96AC0516-5313-4986-8EBF-A35DF9DA9C11}" type="presParOf" srcId="{AA7E597A-D0EE-4463-A822-586BB34C80A5}" destId="{56A2E7F5-4353-4DC7-B1F8-05E9CE4B3D60}" srcOrd="0" destOrd="0" presId="urn:microsoft.com/office/officeart/2005/8/layout/process3"/>
    <dgm:cxn modelId="{21B51617-0A67-47E7-BAB3-3A1789E404F9}" type="presParOf" srcId="{2016AAB0-B055-49CC-800E-8A3893DD55CA}" destId="{199CB0FB-A99B-42CB-B423-B74A2BBD560E}" srcOrd="2" destOrd="0" presId="urn:microsoft.com/office/officeart/2005/8/layout/process3"/>
    <dgm:cxn modelId="{A4B4D3F0-FEE4-4D4A-9964-352305026BA8}" type="presParOf" srcId="{199CB0FB-A99B-42CB-B423-B74A2BBD560E}" destId="{962B36AA-7E9C-4936-8B46-9B2C0F19AFCD}" srcOrd="0" destOrd="0" presId="urn:microsoft.com/office/officeart/2005/8/layout/process3"/>
    <dgm:cxn modelId="{ADAD513C-98A4-41FB-9D7A-683FA06EDCD6}" type="presParOf" srcId="{199CB0FB-A99B-42CB-B423-B74A2BBD560E}" destId="{84AFAC2E-FB0C-4209-9303-A3975908F18A}" srcOrd="1" destOrd="0" presId="urn:microsoft.com/office/officeart/2005/8/layout/process3"/>
    <dgm:cxn modelId="{B3A3A7B8-EDBB-47A7-BC33-4D8C9B69860A}" type="presParOf" srcId="{199CB0FB-A99B-42CB-B423-B74A2BBD560E}" destId="{C2410B76-0044-481D-8D21-5730025DDFFD}" srcOrd="2" destOrd="0" presId="urn:microsoft.com/office/officeart/2005/8/layout/process3"/>
    <dgm:cxn modelId="{BA6CD561-22AF-4396-B1FB-25A6DE20C9A2}" type="presParOf" srcId="{2016AAB0-B055-49CC-800E-8A3893DD55CA}" destId="{51B1BA02-902B-43C3-A56F-0571CFFA8727}" srcOrd="3" destOrd="0" presId="urn:microsoft.com/office/officeart/2005/8/layout/process3"/>
    <dgm:cxn modelId="{0C5D416C-A07C-4EFC-BC5F-1338F8D73E1D}" type="presParOf" srcId="{51B1BA02-902B-43C3-A56F-0571CFFA8727}" destId="{8A047F07-C798-4E00-A117-03F6AF9E1CBC}" srcOrd="0" destOrd="0" presId="urn:microsoft.com/office/officeart/2005/8/layout/process3"/>
    <dgm:cxn modelId="{C14F954F-2C14-40C0-93D3-8D56D23DD0C8}" type="presParOf" srcId="{2016AAB0-B055-49CC-800E-8A3893DD55CA}" destId="{B399F20D-EDD1-4EB3-AF80-DD09DBEAFF73}" srcOrd="4" destOrd="0" presId="urn:microsoft.com/office/officeart/2005/8/layout/process3"/>
    <dgm:cxn modelId="{B8AF1CC4-8CC1-477F-AA6C-902591FFBE2E}" type="presParOf" srcId="{B399F20D-EDD1-4EB3-AF80-DD09DBEAFF73}" destId="{6E15E2E4-624F-45C3-B7A1-2AB4CCE6CAFF}" srcOrd="0" destOrd="0" presId="urn:microsoft.com/office/officeart/2005/8/layout/process3"/>
    <dgm:cxn modelId="{79C10DF3-09C2-49E5-AA5A-DEE268C99E27}" type="presParOf" srcId="{B399F20D-EDD1-4EB3-AF80-DD09DBEAFF73}" destId="{0C5AD9E0-E1DE-41FE-B38A-93CB6ADED421}" srcOrd="1" destOrd="0" presId="urn:microsoft.com/office/officeart/2005/8/layout/process3"/>
    <dgm:cxn modelId="{186D15DF-C93B-4186-B7A3-1677F98BDE86}" type="presParOf" srcId="{B399F20D-EDD1-4EB3-AF80-DD09DBEAFF73}" destId="{37DDA7A3-583E-4961-971E-4710DCD2CB4C}" srcOrd="2" destOrd="0" presId="urn:microsoft.com/office/officeart/2005/8/layout/process3"/>
    <dgm:cxn modelId="{7AEABB7C-853B-47EC-9971-5FBD82DC571A}" type="presParOf" srcId="{2016AAB0-B055-49CC-800E-8A3893DD55CA}" destId="{537E11F0-4AFD-4AEF-934D-DE82575FC04A}" srcOrd="5" destOrd="0" presId="urn:microsoft.com/office/officeart/2005/8/layout/process3"/>
    <dgm:cxn modelId="{F0571495-E6E3-4B3B-ABA6-768C0563739E}" type="presParOf" srcId="{537E11F0-4AFD-4AEF-934D-DE82575FC04A}" destId="{78A9F9A0-E182-4CBE-A5EB-444C0959BBA0}" srcOrd="0" destOrd="0" presId="urn:microsoft.com/office/officeart/2005/8/layout/process3"/>
    <dgm:cxn modelId="{2961C705-C3C3-4241-8430-BF310D2E6915}" type="presParOf" srcId="{2016AAB0-B055-49CC-800E-8A3893DD55CA}" destId="{9FB72C63-0307-4701-A878-D51F7997F0EE}" srcOrd="6" destOrd="0" presId="urn:microsoft.com/office/officeart/2005/8/layout/process3"/>
    <dgm:cxn modelId="{B2FA2823-DA03-498F-8701-90DFAAEE0EE2}" type="presParOf" srcId="{9FB72C63-0307-4701-A878-D51F7997F0EE}" destId="{E5B68EB3-CF1E-4022-89B5-92B0730F4A3F}" srcOrd="0" destOrd="0" presId="urn:microsoft.com/office/officeart/2005/8/layout/process3"/>
    <dgm:cxn modelId="{121C66B5-37EE-421F-8EF2-8832ECCCA063}" type="presParOf" srcId="{9FB72C63-0307-4701-A878-D51F7997F0EE}" destId="{F0471DC6-0F17-4478-82A6-058CF8E9C952}" srcOrd="1" destOrd="0" presId="urn:microsoft.com/office/officeart/2005/8/layout/process3"/>
    <dgm:cxn modelId="{EFC2B238-4127-4EA6-9AFE-EC54331C0C2E}" type="presParOf" srcId="{9FB72C63-0307-4701-A878-D51F7997F0EE}" destId="{C4DDF0A8-9026-4D67-AD46-A82C464C369F}"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600EBC-79D2-45A1-A662-679781E4FB66}"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GB"/>
        </a:p>
      </dgm:t>
    </dgm:pt>
    <dgm:pt modelId="{97B24626-19E5-44A9-BE9E-6ADA32286C94}">
      <dgm:prSet phldrT="[Text]"/>
      <dgm:spPr/>
      <dgm:t>
        <a:bodyPr/>
        <a:lstStyle/>
        <a:p>
          <a:r>
            <a:rPr lang="en-GB" dirty="0"/>
            <a:t>Raw Data</a:t>
          </a:r>
        </a:p>
      </dgm:t>
    </dgm:pt>
    <dgm:pt modelId="{F3ADE17D-ECD5-4131-BB5F-B4A69DADDE23}" type="parTrans" cxnId="{9E1AFEAE-EDCF-45E5-9AC0-65BCE047B0CC}">
      <dgm:prSet/>
      <dgm:spPr/>
      <dgm:t>
        <a:bodyPr/>
        <a:lstStyle/>
        <a:p>
          <a:endParaRPr lang="en-GB"/>
        </a:p>
      </dgm:t>
    </dgm:pt>
    <dgm:pt modelId="{42AD314E-F409-45A5-B832-48A74EDDE385}" type="sibTrans" cxnId="{9E1AFEAE-EDCF-45E5-9AC0-65BCE047B0CC}">
      <dgm:prSet/>
      <dgm:spPr/>
      <dgm:t>
        <a:bodyPr/>
        <a:lstStyle/>
        <a:p>
          <a:endParaRPr lang="en-GB"/>
        </a:p>
      </dgm:t>
    </dgm:pt>
    <dgm:pt modelId="{569D5AA9-657F-41CA-8147-401C90276B3D}">
      <dgm:prSet phldrT="[Text]"/>
      <dgm:spPr/>
      <dgm:t>
        <a:bodyPr/>
        <a:lstStyle/>
        <a:p>
          <a:r>
            <a:rPr lang="en-GB" dirty="0"/>
            <a:t>Time &amp; Detector </a:t>
          </a:r>
          <a:r>
            <a:rPr lang="en-GB" dirty="0" err="1"/>
            <a:t>Coords</a:t>
          </a:r>
          <a:endParaRPr lang="en-GB" dirty="0"/>
        </a:p>
      </dgm:t>
    </dgm:pt>
    <dgm:pt modelId="{F92B9EEE-3F18-413C-9516-3FE6D412FDB8}" type="parTrans" cxnId="{42008424-94CD-422D-B104-1796BEBAF69C}">
      <dgm:prSet/>
      <dgm:spPr/>
      <dgm:t>
        <a:bodyPr/>
        <a:lstStyle/>
        <a:p>
          <a:endParaRPr lang="en-GB"/>
        </a:p>
      </dgm:t>
    </dgm:pt>
    <dgm:pt modelId="{0C5B5FA5-E15C-4BC1-A62F-E921D1E9D939}" type="sibTrans" cxnId="{42008424-94CD-422D-B104-1796BEBAF69C}">
      <dgm:prSet/>
      <dgm:spPr/>
      <dgm:t>
        <a:bodyPr/>
        <a:lstStyle/>
        <a:p>
          <a:endParaRPr lang="en-GB"/>
        </a:p>
      </dgm:t>
    </dgm:pt>
    <dgm:pt modelId="{5D244897-7559-4D49-B36D-69D0A21B95B6}">
      <dgm:prSet phldrT="[Text]"/>
      <dgm:spPr/>
      <dgm:t>
        <a:bodyPr/>
        <a:lstStyle/>
        <a:p>
          <a:r>
            <a:rPr lang="en-GB" dirty="0"/>
            <a:t>Reduced Data</a:t>
          </a:r>
        </a:p>
      </dgm:t>
    </dgm:pt>
    <dgm:pt modelId="{7BD26101-1249-4266-9273-86244AFFFEB8}" type="parTrans" cxnId="{BFABD54A-EF93-4F79-9C1D-C14EE184EE5E}">
      <dgm:prSet/>
      <dgm:spPr/>
      <dgm:t>
        <a:bodyPr/>
        <a:lstStyle/>
        <a:p>
          <a:endParaRPr lang="en-GB"/>
        </a:p>
      </dgm:t>
    </dgm:pt>
    <dgm:pt modelId="{7FA9278B-6E6E-4815-8BDA-486010F367F5}" type="sibTrans" cxnId="{BFABD54A-EF93-4F79-9C1D-C14EE184EE5E}">
      <dgm:prSet/>
      <dgm:spPr/>
      <dgm:t>
        <a:bodyPr/>
        <a:lstStyle/>
        <a:p>
          <a:endParaRPr lang="en-GB"/>
        </a:p>
      </dgm:t>
    </dgm:pt>
    <dgm:pt modelId="{E7327BEA-A803-4B0C-AC25-EC3D0D2BA271}">
      <dgm:prSet phldrT="[Text]"/>
      <dgm:spPr/>
      <dgm:t>
        <a:bodyPr/>
        <a:lstStyle/>
        <a:p>
          <a:r>
            <a:rPr lang="en-GB" dirty="0"/>
            <a:t>Measurement artefacts corrected</a:t>
          </a:r>
        </a:p>
      </dgm:t>
    </dgm:pt>
    <dgm:pt modelId="{FD4EE64C-2105-4DF5-B999-E9DA8851DD72}" type="parTrans" cxnId="{4F0E624E-50C6-44A5-8F8E-DC06438F7740}">
      <dgm:prSet/>
      <dgm:spPr/>
      <dgm:t>
        <a:bodyPr/>
        <a:lstStyle/>
        <a:p>
          <a:endParaRPr lang="en-GB"/>
        </a:p>
      </dgm:t>
    </dgm:pt>
    <dgm:pt modelId="{E9A91D36-73DE-4CC3-B798-E27561495CAD}" type="sibTrans" cxnId="{4F0E624E-50C6-44A5-8F8E-DC06438F7740}">
      <dgm:prSet/>
      <dgm:spPr/>
      <dgm:t>
        <a:bodyPr/>
        <a:lstStyle/>
        <a:p>
          <a:endParaRPr lang="en-GB"/>
        </a:p>
      </dgm:t>
    </dgm:pt>
    <dgm:pt modelId="{274F646D-8684-47D6-865B-412A8857FBED}">
      <dgm:prSet phldrT="[Text]"/>
      <dgm:spPr/>
      <dgm:t>
        <a:bodyPr/>
        <a:lstStyle/>
        <a:p>
          <a:r>
            <a:rPr lang="en-GB" dirty="0"/>
            <a:t>Scientific Units</a:t>
          </a:r>
        </a:p>
      </dgm:t>
    </dgm:pt>
    <dgm:pt modelId="{B2A9A1EE-C56E-480F-8853-0EAF2451D701}" type="parTrans" cxnId="{0A3FE355-A2F0-459E-A973-8E550427E4AD}">
      <dgm:prSet/>
      <dgm:spPr/>
      <dgm:t>
        <a:bodyPr/>
        <a:lstStyle/>
        <a:p>
          <a:endParaRPr lang="en-GB"/>
        </a:p>
      </dgm:t>
    </dgm:pt>
    <dgm:pt modelId="{1C6C5ED0-D4A6-440A-BB4D-0207F203A04E}" type="sibTrans" cxnId="{0A3FE355-A2F0-459E-A973-8E550427E4AD}">
      <dgm:prSet/>
      <dgm:spPr/>
      <dgm:t>
        <a:bodyPr/>
        <a:lstStyle/>
        <a:p>
          <a:endParaRPr lang="en-GB"/>
        </a:p>
      </dgm:t>
    </dgm:pt>
    <dgm:pt modelId="{AB297E4A-9F8D-455F-85E1-E0F4A559C8A6}">
      <dgm:prSet phldrT="[Text]"/>
      <dgm:spPr/>
      <dgm:t>
        <a:bodyPr/>
        <a:lstStyle/>
        <a:p>
          <a:r>
            <a:rPr lang="en-GB" dirty="0"/>
            <a:t>Data Analysis</a:t>
          </a:r>
        </a:p>
      </dgm:t>
    </dgm:pt>
    <dgm:pt modelId="{550B557C-CA44-4D3C-AAE5-4915C60F620F}" type="parTrans" cxnId="{2154BB7A-044C-4609-9886-D182117297ED}">
      <dgm:prSet/>
      <dgm:spPr/>
      <dgm:t>
        <a:bodyPr/>
        <a:lstStyle/>
        <a:p>
          <a:endParaRPr lang="en-GB"/>
        </a:p>
      </dgm:t>
    </dgm:pt>
    <dgm:pt modelId="{4DDE93F5-C6CC-4D7A-AA5A-F6F501D0E293}" type="sibTrans" cxnId="{2154BB7A-044C-4609-9886-D182117297ED}">
      <dgm:prSet/>
      <dgm:spPr/>
      <dgm:t>
        <a:bodyPr/>
        <a:lstStyle/>
        <a:p>
          <a:endParaRPr lang="en-GB"/>
        </a:p>
      </dgm:t>
    </dgm:pt>
    <dgm:pt modelId="{DB5761EC-32AB-4937-A333-F68588826722}">
      <dgm:prSet phldrT="[Text]"/>
      <dgm:spPr/>
      <dgm:t>
        <a:bodyPr/>
        <a:lstStyle/>
        <a:p>
          <a:r>
            <a:rPr lang="en-GB" dirty="0"/>
            <a:t>Comparison with physical models</a:t>
          </a:r>
        </a:p>
      </dgm:t>
    </dgm:pt>
    <dgm:pt modelId="{297472B4-F566-445B-BC87-F093121973E7}" type="parTrans" cxnId="{FEAC5A7B-469A-43D2-9D24-6B002E8E2AC4}">
      <dgm:prSet/>
      <dgm:spPr/>
      <dgm:t>
        <a:bodyPr/>
        <a:lstStyle/>
        <a:p>
          <a:endParaRPr lang="en-GB"/>
        </a:p>
      </dgm:t>
    </dgm:pt>
    <dgm:pt modelId="{D7659B53-C414-46A8-9404-27AE16841E73}" type="sibTrans" cxnId="{FEAC5A7B-469A-43D2-9D24-6B002E8E2AC4}">
      <dgm:prSet/>
      <dgm:spPr/>
      <dgm:t>
        <a:bodyPr/>
        <a:lstStyle/>
        <a:p>
          <a:endParaRPr lang="en-GB"/>
        </a:p>
      </dgm:t>
    </dgm:pt>
    <dgm:pt modelId="{CF391597-938E-48FB-BD19-972DD2A7E019}">
      <dgm:prSet phldrT="[Text]"/>
      <dgm:spPr/>
      <dgm:t>
        <a:bodyPr/>
        <a:lstStyle/>
        <a:p>
          <a:r>
            <a:rPr lang="en-GB" dirty="0"/>
            <a:t>Extraction of understanding</a:t>
          </a:r>
        </a:p>
      </dgm:t>
    </dgm:pt>
    <dgm:pt modelId="{9B03CEB0-A488-430D-845F-302F215FE846}" type="parTrans" cxnId="{7F0AFD20-B870-4902-BB1A-F7FB089DE5D1}">
      <dgm:prSet/>
      <dgm:spPr/>
      <dgm:t>
        <a:bodyPr/>
        <a:lstStyle/>
        <a:p>
          <a:endParaRPr lang="en-GB"/>
        </a:p>
      </dgm:t>
    </dgm:pt>
    <dgm:pt modelId="{9E73187C-62EF-4E06-82C5-BAAE9028090B}" type="sibTrans" cxnId="{7F0AFD20-B870-4902-BB1A-F7FB089DE5D1}">
      <dgm:prSet/>
      <dgm:spPr/>
      <dgm:t>
        <a:bodyPr/>
        <a:lstStyle/>
        <a:p>
          <a:endParaRPr lang="en-GB"/>
        </a:p>
      </dgm:t>
    </dgm:pt>
    <dgm:pt modelId="{4FAABF4B-5CE0-4E4F-BCB7-C8E1D232ABE7}">
      <dgm:prSet phldrT="[Text]"/>
      <dgm:spPr/>
      <dgm:t>
        <a:bodyPr/>
        <a:lstStyle/>
        <a:p>
          <a:r>
            <a:rPr lang="en-GB" dirty="0"/>
            <a:t>Impact</a:t>
          </a:r>
        </a:p>
      </dgm:t>
    </dgm:pt>
    <dgm:pt modelId="{82A6D829-3D3F-4F88-87A9-2E710FB6DCBC}" type="parTrans" cxnId="{5C3A39B2-4F5A-4300-AEA6-FF94DB7D975B}">
      <dgm:prSet/>
      <dgm:spPr/>
      <dgm:t>
        <a:bodyPr/>
        <a:lstStyle/>
        <a:p>
          <a:endParaRPr lang="en-GB"/>
        </a:p>
      </dgm:t>
    </dgm:pt>
    <dgm:pt modelId="{95081E96-C06B-401E-9A54-47C51AD23FA9}" type="sibTrans" cxnId="{5C3A39B2-4F5A-4300-AEA6-FF94DB7D975B}">
      <dgm:prSet/>
      <dgm:spPr/>
      <dgm:t>
        <a:bodyPr/>
        <a:lstStyle/>
        <a:p>
          <a:endParaRPr lang="en-GB"/>
        </a:p>
      </dgm:t>
    </dgm:pt>
    <dgm:pt modelId="{5F2D456D-0E24-4B7D-A7B3-07BDA460FFE9}">
      <dgm:prSet phldrT="[Text]"/>
      <dgm:spPr/>
      <dgm:t>
        <a:bodyPr/>
        <a:lstStyle/>
        <a:p>
          <a:r>
            <a:rPr lang="en-GB" dirty="0"/>
            <a:t>Useful for Diagnostics &amp; Fault finding</a:t>
          </a:r>
        </a:p>
      </dgm:t>
    </dgm:pt>
    <dgm:pt modelId="{CD22D972-CC04-48AA-AF0E-093A51768F9E}" type="parTrans" cxnId="{FA8F6F7A-8326-4B62-A4D0-CA990188B8BA}">
      <dgm:prSet/>
      <dgm:spPr/>
      <dgm:t>
        <a:bodyPr/>
        <a:lstStyle/>
        <a:p>
          <a:endParaRPr lang="en-GB"/>
        </a:p>
      </dgm:t>
    </dgm:pt>
    <dgm:pt modelId="{F9E03B14-4681-4538-891C-C4692341295E}" type="sibTrans" cxnId="{FA8F6F7A-8326-4B62-A4D0-CA990188B8BA}">
      <dgm:prSet/>
      <dgm:spPr/>
      <dgm:t>
        <a:bodyPr/>
        <a:lstStyle/>
        <a:p>
          <a:endParaRPr lang="en-GB"/>
        </a:p>
      </dgm:t>
    </dgm:pt>
    <dgm:pt modelId="{1C3DB3D2-86F0-4166-A8DA-21279B7309C8}">
      <dgm:prSet phldrT="[Text]"/>
      <dgm:spPr/>
      <dgm:t>
        <a:bodyPr/>
        <a:lstStyle/>
        <a:p>
          <a:r>
            <a:rPr lang="en-GB" dirty="0"/>
            <a:t>Full of measurement artefacts</a:t>
          </a:r>
        </a:p>
      </dgm:t>
    </dgm:pt>
    <dgm:pt modelId="{11C16CC0-A7E4-4B07-B73D-B85ECD51F947}" type="parTrans" cxnId="{34528005-B842-4424-A4D7-BB99235A3BB3}">
      <dgm:prSet/>
      <dgm:spPr/>
      <dgm:t>
        <a:bodyPr/>
        <a:lstStyle/>
        <a:p>
          <a:endParaRPr lang="en-GB"/>
        </a:p>
      </dgm:t>
    </dgm:pt>
    <dgm:pt modelId="{2CD2E7A5-ED44-450B-ADE8-076C8F2CCFD1}" type="sibTrans" cxnId="{34528005-B842-4424-A4D7-BB99235A3BB3}">
      <dgm:prSet/>
      <dgm:spPr/>
      <dgm:t>
        <a:bodyPr/>
        <a:lstStyle/>
        <a:p>
          <a:endParaRPr lang="en-GB"/>
        </a:p>
      </dgm:t>
    </dgm:pt>
    <dgm:pt modelId="{2D920A01-A6D3-4672-BAD6-D817CE375BDB}">
      <dgm:prSet phldrT="[Text]"/>
      <dgm:spPr/>
      <dgm:t>
        <a:bodyPr/>
        <a:lstStyle/>
        <a:p>
          <a:r>
            <a:rPr lang="en-GB" dirty="0"/>
            <a:t>Size: compressed or expanded</a:t>
          </a:r>
        </a:p>
      </dgm:t>
    </dgm:pt>
    <dgm:pt modelId="{1EC6F9BD-75ED-4EFB-BE00-1E08F1784D8D}" type="parTrans" cxnId="{F78A82DC-F0FC-4E0A-8E19-955A3C6920FA}">
      <dgm:prSet/>
      <dgm:spPr/>
      <dgm:t>
        <a:bodyPr/>
        <a:lstStyle/>
        <a:p>
          <a:endParaRPr lang="en-GB"/>
        </a:p>
      </dgm:t>
    </dgm:pt>
    <dgm:pt modelId="{35806A47-BA09-41B3-BAF5-797C95E16EC7}" type="sibTrans" cxnId="{F78A82DC-F0FC-4E0A-8E19-955A3C6920FA}">
      <dgm:prSet/>
      <dgm:spPr/>
      <dgm:t>
        <a:bodyPr/>
        <a:lstStyle/>
        <a:p>
          <a:endParaRPr lang="en-GB"/>
        </a:p>
      </dgm:t>
    </dgm:pt>
    <dgm:pt modelId="{9C5D2C9A-3C5A-462D-B99E-9B6476EA0E31}">
      <dgm:prSet phldrT="[Text]"/>
      <dgm:spPr/>
      <dgm:t>
        <a:bodyPr/>
        <a:lstStyle/>
        <a:p>
          <a:r>
            <a:rPr lang="en-GB" dirty="0"/>
            <a:t>Commercialization</a:t>
          </a:r>
        </a:p>
      </dgm:t>
    </dgm:pt>
    <dgm:pt modelId="{5985CA46-DE63-444D-9211-9B21B95CF2E2}" type="parTrans" cxnId="{9BAED64F-89D2-4BCD-AF92-6EF330876513}">
      <dgm:prSet/>
      <dgm:spPr/>
      <dgm:t>
        <a:bodyPr/>
        <a:lstStyle/>
        <a:p>
          <a:endParaRPr lang="en-GB"/>
        </a:p>
      </dgm:t>
    </dgm:pt>
    <dgm:pt modelId="{892EC633-243A-4200-B9FF-9721A30AA08B}" type="sibTrans" cxnId="{9BAED64F-89D2-4BCD-AF92-6EF330876513}">
      <dgm:prSet/>
      <dgm:spPr/>
      <dgm:t>
        <a:bodyPr/>
        <a:lstStyle/>
        <a:p>
          <a:endParaRPr lang="en-GB"/>
        </a:p>
      </dgm:t>
    </dgm:pt>
    <dgm:pt modelId="{1420435F-B5A8-484D-9D05-8A3B50C6B303}">
      <dgm:prSet phldrT="[Text]"/>
      <dgm:spPr/>
      <dgm:t>
        <a:bodyPr/>
        <a:lstStyle/>
        <a:p>
          <a:r>
            <a:rPr lang="en-GB" dirty="0"/>
            <a:t>Scientific Publication</a:t>
          </a:r>
        </a:p>
      </dgm:t>
    </dgm:pt>
    <dgm:pt modelId="{80C3548B-AC7A-4B17-9AF9-7860D41E82FE}" type="parTrans" cxnId="{26C3758C-D344-4FEF-8536-2120D630E0E0}">
      <dgm:prSet/>
      <dgm:spPr/>
      <dgm:t>
        <a:bodyPr/>
        <a:lstStyle/>
        <a:p>
          <a:endParaRPr lang="en-GB"/>
        </a:p>
      </dgm:t>
    </dgm:pt>
    <dgm:pt modelId="{C9EB8533-9C51-47E3-B93F-A45CC9FA977B}" type="sibTrans" cxnId="{26C3758C-D344-4FEF-8536-2120D630E0E0}">
      <dgm:prSet/>
      <dgm:spPr/>
      <dgm:t>
        <a:bodyPr/>
        <a:lstStyle/>
        <a:p>
          <a:endParaRPr lang="en-GB"/>
        </a:p>
      </dgm:t>
    </dgm:pt>
    <dgm:pt modelId="{80696EB9-DC5A-429B-9FF1-9C37C9069EE4}">
      <dgm:prSet phldrT="[Text]"/>
      <dgm:spPr/>
      <dgm:t>
        <a:bodyPr/>
        <a:lstStyle/>
        <a:p>
          <a:r>
            <a:rPr lang="en-GB" dirty="0"/>
            <a:t>Process changes</a:t>
          </a:r>
        </a:p>
      </dgm:t>
    </dgm:pt>
    <dgm:pt modelId="{00014645-DB1F-4CE5-976F-9B54702E34AC}" type="parTrans" cxnId="{ABE49421-296E-4C74-93BB-F6E70CDBEA69}">
      <dgm:prSet/>
      <dgm:spPr/>
      <dgm:t>
        <a:bodyPr/>
        <a:lstStyle/>
        <a:p>
          <a:endParaRPr lang="en-GB"/>
        </a:p>
      </dgm:t>
    </dgm:pt>
    <dgm:pt modelId="{4E60B5B0-3E42-4B2C-841D-9663A4C6CD47}" type="sibTrans" cxnId="{ABE49421-296E-4C74-93BB-F6E70CDBEA69}">
      <dgm:prSet/>
      <dgm:spPr/>
      <dgm:t>
        <a:bodyPr/>
        <a:lstStyle/>
        <a:p>
          <a:endParaRPr lang="en-GB"/>
        </a:p>
      </dgm:t>
    </dgm:pt>
    <dgm:pt modelId="{FEB1C572-FABB-4DAC-BE1E-5D5B4AC981D9}">
      <dgm:prSet phldrT="[Text]"/>
      <dgm:spPr/>
      <dgm:t>
        <a:bodyPr/>
        <a:lstStyle/>
        <a:p>
          <a:r>
            <a:rPr lang="en-GB" dirty="0"/>
            <a:t>New materials</a:t>
          </a:r>
        </a:p>
      </dgm:t>
    </dgm:pt>
    <dgm:pt modelId="{B9B1F878-72A9-4124-9A91-1E5C20312707}" type="parTrans" cxnId="{1301635D-0BA0-49F9-9E7D-FB866048FA7B}">
      <dgm:prSet/>
      <dgm:spPr/>
      <dgm:t>
        <a:bodyPr/>
        <a:lstStyle/>
        <a:p>
          <a:endParaRPr lang="en-GB"/>
        </a:p>
      </dgm:t>
    </dgm:pt>
    <dgm:pt modelId="{E548C5C3-EEFE-4426-8975-C1571766DA6F}" type="sibTrans" cxnId="{1301635D-0BA0-49F9-9E7D-FB866048FA7B}">
      <dgm:prSet/>
      <dgm:spPr/>
      <dgm:t>
        <a:bodyPr/>
        <a:lstStyle/>
        <a:p>
          <a:endParaRPr lang="en-GB"/>
        </a:p>
      </dgm:t>
    </dgm:pt>
    <dgm:pt modelId="{2016AAB0-B055-49CC-800E-8A3893DD55CA}" type="pres">
      <dgm:prSet presAssocID="{12600EBC-79D2-45A1-A662-679781E4FB66}" presName="linearFlow" presStyleCnt="0">
        <dgm:presLayoutVars>
          <dgm:dir/>
          <dgm:animLvl val="lvl"/>
          <dgm:resizeHandles val="exact"/>
        </dgm:presLayoutVars>
      </dgm:prSet>
      <dgm:spPr/>
    </dgm:pt>
    <dgm:pt modelId="{22DE4990-C89C-46A5-9353-D9CBF0A6E91F}" type="pres">
      <dgm:prSet presAssocID="{97B24626-19E5-44A9-BE9E-6ADA32286C94}" presName="composite" presStyleCnt="0"/>
      <dgm:spPr/>
    </dgm:pt>
    <dgm:pt modelId="{C061B2D2-5A07-49C0-9E67-D0515C58AD60}" type="pres">
      <dgm:prSet presAssocID="{97B24626-19E5-44A9-BE9E-6ADA32286C94}" presName="parTx" presStyleLbl="node1" presStyleIdx="0" presStyleCnt="4">
        <dgm:presLayoutVars>
          <dgm:chMax val="0"/>
          <dgm:chPref val="0"/>
          <dgm:bulletEnabled val="1"/>
        </dgm:presLayoutVars>
      </dgm:prSet>
      <dgm:spPr/>
    </dgm:pt>
    <dgm:pt modelId="{33B447D8-5C56-47D2-89F4-FECB0E6C9E95}" type="pres">
      <dgm:prSet presAssocID="{97B24626-19E5-44A9-BE9E-6ADA32286C94}" presName="parSh" presStyleLbl="node1" presStyleIdx="0" presStyleCnt="4"/>
      <dgm:spPr/>
    </dgm:pt>
    <dgm:pt modelId="{3BA4CEA3-9CA9-4127-8CB5-F19E04BC0795}" type="pres">
      <dgm:prSet presAssocID="{97B24626-19E5-44A9-BE9E-6ADA32286C94}" presName="desTx" presStyleLbl="fgAcc1" presStyleIdx="0" presStyleCnt="4" custScaleX="120683">
        <dgm:presLayoutVars>
          <dgm:bulletEnabled val="1"/>
        </dgm:presLayoutVars>
      </dgm:prSet>
      <dgm:spPr/>
    </dgm:pt>
    <dgm:pt modelId="{AA7E597A-D0EE-4463-A822-586BB34C80A5}" type="pres">
      <dgm:prSet presAssocID="{42AD314E-F409-45A5-B832-48A74EDDE385}" presName="sibTrans" presStyleLbl="sibTrans2D1" presStyleIdx="0" presStyleCnt="3"/>
      <dgm:spPr/>
    </dgm:pt>
    <dgm:pt modelId="{56A2E7F5-4353-4DC7-B1F8-05E9CE4B3D60}" type="pres">
      <dgm:prSet presAssocID="{42AD314E-F409-45A5-B832-48A74EDDE385}" presName="connTx" presStyleLbl="sibTrans2D1" presStyleIdx="0" presStyleCnt="3"/>
      <dgm:spPr/>
    </dgm:pt>
    <dgm:pt modelId="{199CB0FB-A99B-42CB-B423-B74A2BBD560E}" type="pres">
      <dgm:prSet presAssocID="{5D244897-7559-4D49-B36D-69D0A21B95B6}" presName="composite" presStyleCnt="0"/>
      <dgm:spPr/>
    </dgm:pt>
    <dgm:pt modelId="{962B36AA-7E9C-4936-8B46-9B2C0F19AFCD}" type="pres">
      <dgm:prSet presAssocID="{5D244897-7559-4D49-B36D-69D0A21B95B6}" presName="parTx" presStyleLbl="node1" presStyleIdx="0" presStyleCnt="4">
        <dgm:presLayoutVars>
          <dgm:chMax val="0"/>
          <dgm:chPref val="0"/>
          <dgm:bulletEnabled val="1"/>
        </dgm:presLayoutVars>
      </dgm:prSet>
      <dgm:spPr/>
    </dgm:pt>
    <dgm:pt modelId="{84AFAC2E-FB0C-4209-9303-A3975908F18A}" type="pres">
      <dgm:prSet presAssocID="{5D244897-7559-4D49-B36D-69D0A21B95B6}" presName="parSh" presStyleLbl="node1" presStyleIdx="1" presStyleCnt="4"/>
      <dgm:spPr/>
    </dgm:pt>
    <dgm:pt modelId="{C2410B76-0044-481D-8D21-5730025DDFFD}" type="pres">
      <dgm:prSet presAssocID="{5D244897-7559-4D49-B36D-69D0A21B95B6}" presName="desTx" presStyleLbl="fgAcc1" presStyleIdx="1" presStyleCnt="4">
        <dgm:presLayoutVars>
          <dgm:bulletEnabled val="1"/>
        </dgm:presLayoutVars>
      </dgm:prSet>
      <dgm:spPr/>
    </dgm:pt>
    <dgm:pt modelId="{51B1BA02-902B-43C3-A56F-0571CFFA8727}" type="pres">
      <dgm:prSet presAssocID="{7FA9278B-6E6E-4815-8BDA-486010F367F5}" presName="sibTrans" presStyleLbl="sibTrans2D1" presStyleIdx="1" presStyleCnt="3"/>
      <dgm:spPr/>
    </dgm:pt>
    <dgm:pt modelId="{8A047F07-C798-4E00-A117-03F6AF9E1CBC}" type="pres">
      <dgm:prSet presAssocID="{7FA9278B-6E6E-4815-8BDA-486010F367F5}" presName="connTx" presStyleLbl="sibTrans2D1" presStyleIdx="1" presStyleCnt="3"/>
      <dgm:spPr/>
    </dgm:pt>
    <dgm:pt modelId="{B399F20D-EDD1-4EB3-AF80-DD09DBEAFF73}" type="pres">
      <dgm:prSet presAssocID="{AB297E4A-9F8D-455F-85E1-E0F4A559C8A6}" presName="composite" presStyleCnt="0"/>
      <dgm:spPr/>
    </dgm:pt>
    <dgm:pt modelId="{6E15E2E4-624F-45C3-B7A1-2AB4CCE6CAFF}" type="pres">
      <dgm:prSet presAssocID="{AB297E4A-9F8D-455F-85E1-E0F4A559C8A6}" presName="parTx" presStyleLbl="node1" presStyleIdx="1" presStyleCnt="4">
        <dgm:presLayoutVars>
          <dgm:chMax val="0"/>
          <dgm:chPref val="0"/>
          <dgm:bulletEnabled val="1"/>
        </dgm:presLayoutVars>
      </dgm:prSet>
      <dgm:spPr/>
    </dgm:pt>
    <dgm:pt modelId="{0C5AD9E0-E1DE-41FE-B38A-93CB6ADED421}" type="pres">
      <dgm:prSet presAssocID="{AB297E4A-9F8D-455F-85E1-E0F4A559C8A6}" presName="parSh" presStyleLbl="node1" presStyleIdx="2" presStyleCnt="4"/>
      <dgm:spPr/>
    </dgm:pt>
    <dgm:pt modelId="{37DDA7A3-583E-4961-971E-4710DCD2CB4C}" type="pres">
      <dgm:prSet presAssocID="{AB297E4A-9F8D-455F-85E1-E0F4A559C8A6}" presName="desTx" presStyleLbl="fgAcc1" presStyleIdx="2" presStyleCnt="4">
        <dgm:presLayoutVars>
          <dgm:bulletEnabled val="1"/>
        </dgm:presLayoutVars>
      </dgm:prSet>
      <dgm:spPr/>
    </dgm:pt>
    <dgm:pt modelId="{537E11F0-4AFD-4AEF-934D-DE82575FC04A}" type="pres">
      <dgm:prSet presAssocID="{4DDE93F5-C6CC-4D7A-AA5A-F6F501D0E293}" presName="sibTrans" presStyleLbl="sibTrans2D1" presStyleIdx="2" presStyleCnt="3"/>
      <dgm:spPr/>
    </dgm:pt>
    <dgm:pt modelId="{78A9F9A0-E182-4CBE-A5EB-444C0959BBA0}" type="pres">
      <dgm:prSet presAssocID="{4DDE93F5-C6CC-4D7A-AA5A-F6F501D0E293}" presName="connTx" presStyleLbl="sibTrans2D1" presStyleIdx="2" presStyleCnt="3"/>
      <dgm:spPr/>
    </dgm:pt>
    <dgm:pt modelId="{9FB72C63-0307-4701-A878-D51F7997F0EE}" type="pres">
      <dgm:prSet presAssocID="{4FAABF4B-5CE0-4E4F-BCB7-C8E1D232ABE7}" presName="composite" presStyleCnt="0"/>
      <dgm:spPr/>
    </dgm:pt>
    <dgm:pt modelId="{E5B68EB3-CF1E-4022-89B5-92B0730F4A3F}" type="pres">
      <dgm:prSet presAssocID="{4FAABF4B-5CE0-4E4F-BCB7-C8E1D232ABE7}" presName="parTx" presStyleLbl="node1" presStyleIdx="2" presStyleCnt="4">
        <dgm:presLayoutVars>
          <dgm:chMax val="0"/>
          <dgm:chPref val="0"/>
          <dgm:bulletEnabled val="1"/>
        </dgm:presLayoutVars>
      </dgm:prSet>
      <dgm:spPr/>
    </dgm:pt>
    <dgm:pt modelId="{F0471DC6-0F17-4478-82A6-058CF8E9C952}" type="pres">
      <dgm:prSet presAssocID="{4FAABF4B-5CE0-4E4F-BCB7-C8E1D232ABE7}" presName="parSh" presStyleLbl="node1" presStyleIdx="3" presStyleCnt="4"/>
      <dgm:spPr/>
    </dgm:pt>
    <dgm:pt modelId="{C4DDF0A8-9026-4D67-AD46-A82C464C369F}" type="pres">
      <dgm:prSet presAssocID="{4FAABF4B-5CE0-4E4F-BCB7-C8E1D232ABE7}" presName="desTx" presStyleLbl="fgAcc1" presStyleIdx="3" presStyleCnt="4">
        <dgm:presLayoutVars>
          <dgm:bulletEnabled val="1"/>
        </dgm:presLayoutVars>
      </dgm:prSet>
      <dgm:spPr/>
    </dgm:pt>
  </dgm:ptLst>
  <dgm:cxnLst>
    <dgm:cxn modelId="{FA8F6F7A-8326-4B62-A4D0-CA990188B8BA}" srcId="{97B24626-19E5-44A9-BE9E-6ADA32286C94}" destId="{5F2D456D-0E24-4B7D-A7B3-07BDA460FFE9}" srcOrd="2" destOrd="0" parTransId="{CD22D972-CC04-48AA-AF0E-093A51768F9E}" sibTransId="{F9E03B14-4681-4538-891C-C4692341295E}"/>
    <dgm:cxn modelId="{1301635D-0BA0-49F9-9E7D-FB866048FA7B}" srcId="{4FAABF4B-5CE0-4E4F-BCB7-C8E1D232ABE7}" destId="{FEB1C572-FABB-4DAC-BE1E-5D5B4AC981D9}" srcOrd="3" destOrd="0" parTransId="{B9B1F878-72A9-4124-9A91-1E5C20312707}" sibTransId="{E548C5C3-EEFE-4426-8975-C1571766DA6F}"/>
    <dgm:cxn modelId="{9BAED64F-89D2-4BCD-AF92-6EF330876513}" srcId="{4FAABF4B-5CE0-4E4F-BCB7-C8E1D232ABE7}" destId="{9C5D2C9A-3C5A-462D-B99E-9B6476EA0E31}" srcOrd="1" destOrd="0" parTransId="{5985CA46-DE63-444D-9211-9B21B95CF2E2}" sibTransId="{892EC633-243A-4200-B9FF-9721A30AA08B}"/>
    <dgm:cxn modelId="{5C3A39B2-4F5A-4300-AEA6-FF94DB7D975B}" srcId="{12600EBC-79D2-45A1-A662-679781E4FB66}" destId="{4FAABF4B-5CE0-4E4F-BCB7-C8E1D232ABE7}" srcOrd="3" destOrd="0" parTransId="{82A6D829-3D3F-4F88-87A9-2E710FB6DCBC}" sibTransId="{95081E96-C06B-401E-9A54-47C51AD23FA9}"/>
    <dgm:cxn modelId="{4762029C-FC4A-4290-B559-C7B489B52FD8}" type="presOf" srcId="{1C3DB3D2-86F0-4166-A8DA-21279B7309C8}" destId="{3BA4CEA3-9CA9-4127-8CB5-F19E04BC0795}" srcOrd="0" destOrd="1" presId="urn:microsoft.com/office/officeart/2005/8/layout/process3"/>
    <dgm:cxn modelId="{373B6F83-DB7C-43D6-80CA-AB92BA7587BD}" type="presOf" srcId="{5D244897-7559-4D49-B36D-69D0A21B95B6}" destId="{962B36AA-7E9C-4936-8B46-9B2C0F19AFCD}" srcOrd="0" destOrd="0" presId="urn:microsoft.com/office/officeart/2005/8/layout/process3"/>
    <dgm:cxn modelId="{7E60733C-651D-4015-8893-2B6A1700A79E}" type="presOf" srcId="{4FAABF4B-5CE0-4E4F-BCB7-C8E1D232ABE7}" destId="{E5B68EB3-CF1E-4022-89B5-92B0730F4A3F}" srcOrd="0" destOrd="0" presId="urn:microsoft.com/office/officeart/2005/8/layout/process3"/>
    <dgm:cxn modelId="{D115C5B7-81B3-4989-9D06-C02F39C8C522}" type="presOf" srcId="{569D5AA9-657F-41CA-8147-401C90276B3D}" destId="{3BA4CEA3-9CA9-4127-8CB5-F19E04BC0795}" srcOrd="0" destOrd="0" presId="urn:microsoft.com/office/officeart/2005/8/layout/process3"/>
    <dgm:cxn modelId="{4E8AAFFD-04C8-4E6C-A97D-FE87D0935E10}" type="presOf" srcId="{97B24626-19E5-44A9-BE9E-6ADA32286C94}" destId="{C061B2D2-5A07-49C0-9E67-D0515C58AD60}" srcOrd="0" destOrd="0" presId="urn:microsoft.com/office/officeart/2005/8/layout/process3"/>
    <dgm:cxn modelId="{42008424-94CD-422D-B104-1796BEBAF69C}" srcId="{97B24626-19E5-44A9-BE9E-6ADA32286C94}" destId="{569D5AA9-657F-41CA-8147-401C90276B3D}" srcOrd="0" destOrd="0" parTransId="{F92B9EEE-3F18-413C-9516-3FE6D412FDB8}" sibTransId="{0C5B5FA5-E15C-4BC1-A62F-E921D1E9D939}"/>
    <dgm:cxn modelId="{F37A3876-EF46-4129-9D22-BF92BA22050C}" type="presOf" srcId="{AB297E4A-9F8D-455F-85E1-E0F4A559C8A6}" destId="{0C5AD9E0-E1DE-41FE-B38A-93CB6ADED421}" srcOrd="1" destOrd="0" presId="urn:microsoft.com/office/officeart/2005/8/layout/process3"/>
    <dgm:cxn modelId="{F5F20E9D-1B99-44B5-8E63-04813086AF1D}" type="presOf" srcId="{80696EB9-DC5A-429B-9FF1-9C37C9069EE4}" destId="{C4DDF0A8-9026-4D67-AD46-A82C464C369F}" srcOrd="0" destOrd="2" presId="urn:microsoft.com/office/officeart/2005/8/layout/process3"/>
    <dgm:cxn modelId="{94210CBB-2BF7-4F17-9BFB-D21AB5DB7CB5}" type="presOf" srcId="{2D920A01-A6D3-4672-BAD6-D817CE375BDB}" destId="{C2410B76-0044-481D-8D21-5730025DDFFD}" srcOrd="0" destOrd="2" presId="urn:microsoft.com/office/officeart/2005/8/layout/process3"/>
    <dgm:cxn modelId="{865C391D-B5D3-43EC-B17A-A3B03FEFA77A}" type="presOf" srcId="{AB297E4A-9F8D-455F-85E1-E0F4A559C8A6}" destId="{6E15E2E4-624F-45C3-B7A1-2AB4CCE6CAFF}" srcOrd="0" destOrd="0" presId="urn:microsoft.com/office/officeart/2005/8/layout/process3"/>
    <dgm:cxn modelId="{4F0E624E-50C6-44A5-8F8E-DC06438F7740}" srcId="{5D244897-7559-4D49-B36D-69D0A21B95B6}" destId="{E7327BEA-A803-4B0C-AC25-EC3D0D2BA271}" srcOrd="0" destOrd="0" parTransId="{FD4EE64C-2105-4DF5-B999-E9DA8851DD72}" sibTransId="{E9A91D36-73DE-4CC3-B798-E27561495CAD}"/>
    <dgm:cxn modelId="{FEAC5A7B-469A-43D2-9D24-6B002E8E2AC4}" srcId="{AB297E4A-9F8D-455F-85E1-E0F4A559C8A6}" destId="{DB5761EC-32AB-4937-A333-F68588826722}" srcOrd="0" destOrd="0" parTransId="{297472B4-F566-445B-BC87-F093121973E7}" sibTransId="{D7659B53-C414-46A8-9404-27AE16841E73}"/>
    <dgm:cxn modelId="{ABE49421-296E-4C74-93BB-F6E70CDBEA69}" srcId="{4FAABF4B-5CE0-4E4F-BCB7-C8E1D232ABE7}" destId="{80696EB9-DC5A-429B-9FF1-9C37C9069EE4}" srcOrd="2" destOrd="0" parTransId="{00014645-DB1F-4CE5-976F-9B54702E34AC}" sibTransId="{4E60B5B0-3E42-4B2C-841D-9663A4C6CD47}"/>
    <dgm:cxn modelId="{34528005-B842-4424-A4D7-BB99235A3BB3}" srcId="{97B24626-19E5-44A9-BE9E-6ADA32286C94}" destId="{1C3DB3D2-86F0-4166-A8DA-21279B7309C8}" srcOrd="1" destOrd="0" parTransId="{11C16CC0-A7E4-4B07-B73D-B85ECD51F947}" sibTransId="{2CD2E7A5-ED44-450B-ADE8-076C8F2CCFD1}"/>
    <dgm:cxn modelId="{E17A69A6-BE80-427A-98A9-DAF1D4546F1A}" type="presOf" srcId="{7FA9278B-6E6E-4815-8BDA-486010F367F5}" destId="{8A047F07-C798-4E00-A117-03F6AF9E1CBC}" srcOrd="1" destOrd="0" presId="urn:microsoft.com/office/officeart/2005/8/layout/process3"/>
    <dgm:cxn modelId="{1B6CC548-2EFA-4FF8-8DB3-5440E198CFAE}" type="presOf" srcId="{4DDE93F5-C6CC-4D7A-AA5A-F6F501D0E293}" destId="{78A9F9A0-E182-4CBE-A5EB-444C0959BBA0}" srcOrd="1" destOrd="0" presId="urn:microsoft.com/office/officeart/2005/8/layout/process3"/>
    <dgm:cxn modelId="{AF7F3F16-5D90-4EFA-9BF8-22B213FAF3F3}" type="presOf" srcId="{DB5761EC-32AB-4937-A333-F68588826722}" destId="{37DDA7A3-583E-4961-971E-4710DCD2CB4C}" srcOrd="0" destOrd="0" presId="urn:microsoft.com/office/officeart/2005/8/layout/process3"/>
    <dgm:cxn modelId="{26C3758C-D344-4FEF-8536-2120D630E0E0}" srcId="{4FAABF4B-5CE0-4E4F-BCB7-C8E1D232ABE7}" destId="{1420435F-B5A8-484D-9D05-8A3B50C6B303}" srcOrd="0" destOrd="0" parTransId="{80C3548B-AC7A-4B17-9AF9-7860D41E82FE}" sibTransId="{C9EB8533-9C51-47E3-B93F-A45CC9FA977B}"/>
    <dgm:cxn modelId="{0A3FE355-A2F0-459E-A973-8E550427E4AD}" srcId="{5D244897-7559-4D49-B36D-69D0A21B95B6}" destId="{274F646D-8684-47D6-865B-412A8857FBED}" srcOrd="1" destOrd="0" parTransId="{B2A9A1EE-C56E-480F-8853-0EAF2451D701}" sibTransId="{1C6C5ED0-D4A6-440A-BB4D-0207F203A04E}"/>
    <dgm:cxn modelId="{7AAA88A0-0E96-43C7-B3E3-23A642DD774A}" type="presOf" srcId="{42AD314E-F409-45A5-B832-48A74EDDE385}" destId="{56A2E7F5-4353-4DC7-B1F8-05E9CE4B3D60}" srcOrd="1" destOrd="0" presId="urn:microsoft.com/office/officeart/2005/8/layout/process3"/>
    <dgm:cxn modelId="{F0C1A6DA-BDD0-4DCB-AE52-0F6D8A6F0B14}" type="presOf" srcId="{97B24626-19E5-44A9-BE9E-6ADA32286C94}" destId="{33B447D8-5C56-47D2-89F4-FECB0E6C9E95}" srcOrd="1" destOrd="0" presId="urn:microsoft.com/office/officeart/2005/8/layout/process3"/>
    <dgm:cxn modelId="{7F0AFD20-B870-4902-BB1A-F7FB089DE5D1}" srcId="{AB297E4A-9F8D-455F-85E1-E0F4A559C8A6}" destId="{CF391597-938E-48FB-BD19-972DD2A7E019}" srcOrd="1" destOrd="0" parTransId="{9B03CEB0-A488-430D-845F-302F215FE846}" sibTransId="{9E73187C-62EF-4E06-82C5-BAAE9028090B}"/>
    <dgm:cxn modelId="{A38DBAE4-474A-469D-BF71-5E82B808F69D}" type="presOf" srcId="{1420435F-B5A8-484D-9D05-8A3B50C6B303}" destId="{C4DDF0A8-9026-4D67-AD46-A82C464C369F}" srcOrd="0" destOrd="0" presId="urn:microsoft.com/office/officeart/2005/8/layout/process3"/>
    <dgm:cxn modelId="{A4D19A1B-58D3-43AB-B470-BC989F4C6CE0}" type="presOf" srcId="{42AD314E-F409-45A5-B832-48A74EDDE385}" destId="{AA7E597A-D0EE-4463-A822-586BB34C80A5}" srcOrd="0" destOrd="0" presId="urn:microsoft.com/office/officeart/2005/8/layout/process3"/>
    <dgm:cxn modelId="{F78A82DC-F0FC-4E0A-8E19-955A3C6920FA}" srcId="{5D244897-7559-4D49-B36D-69D0A21B95B6}" destId="{2D920A01-A6D3-4672-BAD6-D817CE375BDB}" srcOrd="2" destOrd="0" parTransId="{1EC6F9BD-75ED-4EFB-BE00-1E08F1784D8D}" sibTransId="{35806A47-BA09-41B3-BAF5-797C95E16EC7}"/>
    <dgm:cxn modelId="{71CC4D63-F311-40DD-8FF1-1344C58D6200}" type="presOf" srcId="{CF391597-938E-48FB-BD19-972DD2A7E019}" destId="{37DDA7A3-583E-4961-971E-4710DCD2CB4C}" srcOrd="0" destOrd="1" presId="urn:microsoft.com/office/officeart/2005/8/layout/process3"/>
    <dgm:cxn modelId="{318C5296-3647-4F5F-9D33-9D4EEE8FFC4C}" type="presOf" srcId="{E7327BEA-A803-4B0C-AC25-EC3D0D2BA271}" destId="{C2410B76-0044-481D-8D21-5730025DDFFD}" srcOrd="0" destOrd="0" presId="urn:microsoft.com/office/officeart/2005/8/layout/process3"/>
    <dgm:cxn modelId="{DF902E07-AEB1-43FD-9378-BCEB4AFF5FD3}" type="presOf" srcId="{4DDE93F5-C6CC-4D7A-AA5A-F6F501D0E293}" destId="{537E11F0-4AFD-4AEF-934D-DE82575FC04A}" srcOrd="0" destOrd="0" presId="urn:microsoft.com/office/officeart/2005/8/layout/process3"/>
    <dgm:cxn modelId="{39887D81-2A86-4A93-90CF-FE0C8B7DBFF9}" type="presOf" srcId="{12600EBC-79D2-45A1-A662-679781E4FB66}" destId="{2016AAB0-B055-49CC-800E-8A3893DD55CA}" srcOrd="0" destOrd="0" presId="urn:microsoft.com/office/officeart/2005/8/layout/process3"/>
    <dgm:cxn modelId="{21B5AF3E-B5DE-4B54-A4AC-F8021D2DB8BB}" type="presOf" srcId="{7FA9278B-6E6E-4815-8BDA-486010F367F5}" destId="{51B1BA02-902B-43C3-A56F-0571CFFA8727}" srcOrd="0" destOrd="0" presId="urn:microsoft.com/office/officeart/2005/8/layout/process3"/>
    <dgm:cxn modelId="{1170444C-F1BF-4491-8995-1E9B377BF546}" type="presOf" srcId="{5F2D456D-0E24-4B7D-A7B3-07BDA460FFE9}" destId="{3BA4CEA3-9CA9-4127-8CB5-F19E04BC0795}" srcOrd="0" destOrd="2" presId="urn:microsoft.com/office/officeart/2005/8/layout/process3"/>
    <dgm:cxn modelId="{E7B84D88-DA88-4D7C-9063-771320CE34F7}" type="presOf" srcId="{274F646D-8684-47D6-865B-412A8857FBED}" destId="{C2410B76-0044-481D-8D21-5730025DDFFD}" srcOrd="0" destOrd="1" presId="urn:microsoft.com/office/officeart/2005/8/layout/process3"/>
    <dgm:cxn modelId="{CF632365-9311-41E2-988A-F100C3C8E894}" type="presOf" srcId="{4FAABF4B-5CE0-4E4F-BCB7-C8E1D232ABE7}" destId="{F0471DC6-0F17-4478-82A6-058CF8E9C952}" srcOrd="1" destOrd="0" presId="urn:microsoft.com/office/officeart/2005/8/layout/process3"/>
    <dgm:cxn modelId="{C99FA4AE-56F1-4411-9CBD-C49953BC88A7}" type="presOf" srcId="{FEB1C572-FABB-4DAC-BE1E-5D5B4AC981D9}" destId="{C4DDF0A8-9026-4D67-AD46-A82C464C369F}" srcOrd="0" destOrd="3" presId="urn:microsoft.com/office/officeart/2005/8/layout/process3"/>
    <dgm:cxn modelId="{9E1AFEAE-EDCF-45E5-9AC0-65BCE047B0CC}" srcId="{12600EBC-79D2-45A1-A662-679781E4FB66}" destId="{97B24626-19E5-44A9-BE9E-6ADA32286C94}" srcOrd="0" destOrd="0" parTransId="{F3ADE17D-ECD5-4131-BB5F-B4A69DADDE23}" sibTransId="{42AD314E-F409-45A5-B832-48A74EDDE385}"/>
    <dgm:cxn modelId="{2154BB7A-044C-4609-9886-D182117297ED}" srcId="{12600EBC-79D2-45A1-A662-679781E4FB66}" destId="{AB297E4A-9F8D-455F-85E1-E0F4A559C8A6}" srcOrd="2" destOrd="0" parTransId="{550B557C-CA44-4D3C-AAE5-4915C60F620F}" sibTransId="{4DDE93F5-C6CC-4D7A-AA5A-F6F501D0E293}"/>
    <dgm:cxn modelId="{BFABD54A-EF93-4F79-9C1D-C14EE184EE5E}" srcId="{12600EBC-79D2-45A1-A662-679781E4FB66}" destId="{5D244897-7559-4D49-B36D-69D0A21B95B6}" srcOrd="1" destOrd="0" parTransId="{7BD26101-1249-4266-9273-86244AFFFEB8}" sibTransId="{7FA9278B-6E6E-4815-8BDA-486010F367F5}"/>
    <dgm:cxn modelId="{E6029850-357D-406B-8382-0F538ABF4323}" type="presOf" srcId="{5D244897-7559-4D49-B36D-69D0A21B95B6}" destId="{84AFAC2E-FB0C-4209-9303-A3975908F18A}" srcOrd="1" destOrd="0" presId="urn:microsoft.com/office/officeart/2005/8/layout/process3"/>
    <dgm:cxn modelId="{FD72D9FE-0A5F-43C0-AA3F-ABF55D825C42}" type="presOf" srcId="{9C5D2C9A-3C5A-462D-B99E-9B6476EA0E31}" destId="{C4DDF0A8-9026-4D67-AD46-A82C464C369F}" srcOrd="0" destOrd="1" presId="urn:microsoft.com/office/officeart/2005/8/layout/process3"/>
    <dgm:cxn modelId="{12C46E01-DBA1-40DC-BF99-5E1B30126129}" type="presParOf" srcId="{2016AAB0-B055-49CC-800E-8A3893DD55CA}" destId="{22DE4990-C89C-46A5-9353-D9CBF0A6E91F}" srcOrd="0" destOrd="0" presId="urn:microsoft.com/office/officeart/2005/8/layout/process3"/>
    <dgm:cxn modelId="{79D7E06B-F43E-4D70-8CEB-A431A0C1102F}" type="presParOf" srcId="{22DE4990-C89C-46A5-9353-D9CBF0A6E91F}" destId="{C061B2D2-5A07-49C0-9E67-D0515C58AD60}" srcOrd="0" destOrd="0" presId="urn:microsoft.com/office/officeart/2005/8/layout/process3"/>
    <dgm:cxn modelId="{C3AFFB28-7B94-4A3B-94C6-CC9196218612}" type="presParOf" srcId="{22DE4990-C89C-46A5-9353-D9CBF0A6E91F}" destId="{33B447D8-5C56-47D2-89F4-FECB0E6C9E95}" srcOrd="1" destOrd="0" presId="urn:microsoft.com/office/officeart/2005/8/layout/process3"/>
    <dgm:cxn modelId="{CCD1EB6F-A8FC-49C3-985A-239DB2FC7492}" type="presParOf" srcId="{22DE4990-C89C-46A5-9353-D9CBF0A6E91F}" destId="{3BA4CEA3-9CA9-4127-8CB5-F19E04BC0795}" srcOrd="2" destOrd="0" presId="urn:microsoft.com/office/officeart/2005/8/layout/process3"/>
    <dgm:cxn modelId="{4E31FF39-FAAC-47DA-9D82-373A8A90365D}" type="presParOf" srcId="{2016AAB0-B055-49CC-800E-8A3893DD55CA}" destId="{AA7E597A-D0EE-4463-A822-586BB34C80A5}" srcOrd="1" destOrd="0" presId="urn:microsoft.com/office/officeart/2005/8/layout/process3"/>
    <dgm:cxn modelId="{BC7FAB48-0DF6-4A97-92E8-4139D254BEC2}" type="presParOf" srcId="{AA7E597A-D0EE-4463-A822-586BB34C80A5}" destId="{56A2E7F5-4353-4DC7-B1F8-05E9CE4B3D60}" srcOrd="0" destOrd="0" presId="urn:microsoft.com/office/officeart/2005/8/layout/process3"/>
    <dgm:cxn modelId="{852F90F1-B8B9-42ED-8251-BADFB4AD252A}" type="presParOf" srcId="{2016AAB0-B055-49CC-800E-8A3893DD55CA}" destId="{199CB0FB-A99B-42CB-B423-B74A2BBD560E}" srcOrd="2" destOrd="0" presId="urn:microsoft.com/office/officeart/2005/8/layout/process3"/>
    <dgm:cxn modelId="{4E798AAF-BE07-476C-9F72-80935EB10E73}" type="presParOf" srcId="{199CB0FB-A99B-42CB-B423-B74A2BBD560E}" destId="{962B36AA-7E9C-4936-8B46-9B2C0F19AFCD}" srcOrd="0" destOrd="0" presId="urn:microsoft.com/office/officeart/2005/8/layout/process3"/>
    <dgm:cxn modelId="{D2CC81CE-B6A6-440B-9FFD-FA99A0D1D8FF}" type="presParOf" srcId="{199CB0FB-A99B-42CB-B423-B74A2BBD560E}" destId="{84AFAC2E-FB0C-4209-9303-A3975908F18A}" srcOrd="1" destOrd="0" presId="urn:microsoft.com/office/officeart/2005/8/layout/process3"/>
    <dgm:cxn modelId="{939E1C88-8EE3-4150-AC82-A34E4CBFBA13}" type="presParOf" srcId="{199CB0FB-A99B-42CB-B423-B74A2BBD560E}" destId="{C2410B76-0044-481D-8D21-5730025DDFFD}" srcOrd="2" destOrd="0" presId="urn:microsoft.com/office/officeart/2005/8/layout/process3"/>
    <dgm:cxn modelId="{A168E496-24A5-4750-AAE8-564FC6685D98}" type="presParOf" srcId="{2016AAB0-B055-49CC-800E-8A3893DD55CA}" destId="{51B1BA02-902B-43C3-A56F-0571CFFA8727}" srcOrd="3" destOrd="0" presId="urn:microsoft.com/office/officeart/2005/8/layout/process3"/>
    <dgm:cxn modelId="{E45015FE-9D39-43FF-86BE-83EB4FCD2E70}" type="presParOf" srcId="{51B1BA02-902B-43C3-A56F-0571CFFA8727}" destId="{8A047F07-C798-4E00-A117-03F6AF9E1CBC}" srcOrd="0" destOrd="0" presId="urn:microsoft.com/office/officeart/2005/8/layout/process3"/>
    <dgm:cxn modelId="{A8C2060F-718E-4283-8ECF-71EF42E9B70C}" type="presParOf" srcId="{2016AAB0-B055-49CC-800E-8A3893DD55CA}" destId="{B399F20D-EDD1-4EB3-AF80-DD09DBEAFF73}" srcOrd="4" destOrd="0" presId="urn:microsoft.com/office/officeart/2005/8/layout/process3"/>
    <dgm:cxn modelId="{E15EA798-E262-440F-BDCA-342C358D2E5B}" type="presParOf" srcId="{B399F20D-EDD1-4EB3-AF80-DD09DBEAFF73}" destId="{6E15E2E4-624F-45C3-B7A1-2AB4CCE6CAFF}" srcOrd="0" destOrd="0" presId="urn:microsoft.com/office/officeart/2005/8/layout/process3"/>
    <dgm:cxn modelId="{F8E112BF-34D0-40FF-B083-9EE4AE7B3D61}" type="presParOf" srcId="{B399F20D-EDD1-4EB3-AF80-DD09DBEAFF73}" destId="{0C5AD9E0-E1DE-41FE-B38A-93CB6ADED421}" srcOrd="1" destOrd="0" presId="urn:microsoft.com/office/officeart/2005/8/layout/process3"/>
    <dgm:cxn modelId="{D8572B76-2E3B-439F-9923-FC241FB4E603}" type="presParOf" srcId="{B399F20D-EDD1-4EB3-AF80-DD09DBEAFF73}" destId="{37DDA7A3-583E-4961-971E-4710DCD2CB4C}" srcOrd="2" destOrd="0" presId="urn:microsoft.com/office/officeart/2005/8/layout/process3"/>
    <dgm:cxn modelId="{B5580340-6A34-4F17-87B5-846D83E614EE}" type="presParOf" srcId="{2016AAB0-B055-49CC-800E-8A3893DD55CA}" destId="{537E11F0-4AFD-4AEF-934D-DE82575FC04A}" srcOrd="5" destOrd="0" presId="urn:microsoft.com/office/officeart/2005/8/layout/process3"/>
    <dgm:cxn modelId="{515E88FF-90F0-400E-B088-002A4EC105A5}" type="presParOf" srcId="{537E11F0-4AFD-4AEF-934D-DE82575FC04A}" destId="{78A9F9A0-E182-4CBE-A5EB-444C0959BBA0}" srcOrd="0" destOrd="0" presId="urn:microsoft.com/office/officeart/2005/8/layout/process3"/>
    <dgm:cxn modelId="{BDD5F22A-9D50-4A60-860B-70EB83CF55FD}" type="presParOf" srcId="{2016AAB0-B055-49CC-800E-8A3893DD55CA}" destId="{9FB72C63-0307-4701-A878-D51F7997F0EE}" srcOrd="6" destOrd="0" presId="urn:microsoft.com/office/officeart/2005/8/layout/process3"/>
    <dgm:cxn modelId="{60877D52-F580-4B74-9252-F8EF68AA7BCC}" type="presParOf" srcId="{9FB72C63-0307-4701-A878-D51F7997F0EE}" destId="{E5B68EB3-CF1E-4022-89B5-92B0730F4A3F}" srcOrd="0" destOrd="0" presId="urn:microsoft.com/office/officeart/2005/8/layout/process3"/>
    <dgm:cxn modelId="{A453AE92-49C6-4939-9F08-4BBB39065093}" type="presParOf" srcId="{9FB72C63-0307-4701-A878-D51F7997F0EE}" destId="{F0471DC6-0F17-4478-82A6-058CF8E9C952}" srcOrd="1" destOrd="0" presId="urn:microsoft.com/office/officeart/2005/8/layout/process3"/>
    <dgm:cxn modelId="{6B0E3323-4B5C-42DC-9F0A-FF21A2E3C860}" type="presParOf" srcId="{9FB72C63-0307-4701-A878-D51F7997F0EE}" destId="{C4DDF0A8-9026-4D67-AD46-A82C464C369F}" srcOrd="2" destOrd="0" presId="urn:microsoft.com/office/officeart/2005/8/layout/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600EBC-79D2-45A1-A662-679781E4FB66}"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GB"/>
        </a:p>
      </dgm:t>
    </dgm:pt>
    <dgm:pt modelId="{97B24626-19E5-44A9-BE9E-6ADA32286C94}">
      <dgm:prSet phldrT="[Text]"/>
      <dgm:spPr/>
      <dgm:t>
        <a:bodyPr/>
        <a:lstStyle/>
        <a:p>
          <a:r>
            <a:rPr lang="en-GB" dirty="0"/>
            <a:t>Raw Data</a:t>
          </a:r>
        </a:p>
      </dgm:t>
    </dgm:pt>
    <dgm:pt modelId="{F3ADE17D-ECD5-4131-BB5F-B4A69DADDE23}" type="parTrans" cxnId="{9E1AFEAE-EDCF-45E5-9AC0-65BCE047B0CC}">
      <dgm:prSet/>
      <dgm:spPr/>
      <dgm:t>
        <a:bodyPr/>
        <a:lstStyle/>
        <a:p>
          <a:endParaRPr lang="en-GB"/>
        </a:p>
      </dgm:t>
    </dgm:pt>
    <dgm:pt modelId="{42AD314E-F409-45A5-B832-48A74EDDE385}" type="sibTrans" cxnId="{9E1AFEAE-EDCF-45E5-9AC0-65BCE047B0CC}">
      <dgm:prSet/>
      <dgm:spPr/>
      <dgm:t>
        <a:bodyPr/>
        <a:lstStyle/>
        <a:p>
          <a:endParaRPr lang="en-GB"/>
        </a:p>
      </dgm:t>
    </dgm:pt>
    <dgm:pt modelId="{569D5AA9-657F-41CA-8147-401C90276B3D}">
      <dgm:prSet phldrT="[Text]"/>
      <dgm:spPr/>
      <dgm:t>
        <a:bodyPr/>
        <a:lstStyle/>
        <a:p>
          <a:r>
            <a:rPr lang="en-GB" dirty="0"/>
            <a:t>Time &amp; Detector </a:t>
          </a:r>
          <a:r>
            <a:rPr lang="en-GB" dirty="0" err="1"/>
            <a:t>Coords</a:t>
          </a:r>
          <a:endParaRPr lang="en-GB" dirty="0"/>
        </a:p>
      </dgm:t>
    </dgm:pt>
    <dgm:pt modelId="{F92B9EEE-3F18-413C-9516-3FE6D412FDB8}" type="parTrans" cxnId="{42008424-94CD-422D-B104-1796BEBAF69C}">
      <dgm:prSet/>
      <dgm:spPr/>
      <dgm:t>
        <a:bodyPr/>
        <a:lstStyle/>
        <a:p>
          <a:endParaRPr lang="en-GB"/>
        </a:p>
      </dgm:t>
    </dgm:pt>
    <dgm:pt modelId="{0C5B5FA5-E15C-4BC1-A62F-E921D1E9D939}" type="sibTrans" cxnId="{42008424-94CD-422D-B104-1796BEBAF69C}">
      <dgm:prSet/>
      <dgm:spPr/>
      <dgm:t>
        <a:bodyPr/>
        <a:lstStyle/>
        <a:p>
          <a:endParaRPr lang="en-GB"/>
        </a:p>
      </dgm:t>
    </dgm:pt>
    <dgm:pt modelId="{5D244897-7559-4D49-B36D-69D0A21B95B6}">
      <dgm:prSet phldrT="[Text]"/>
      <dgm:spPr/>
      <dgm:t>
        <a:bodyPr/>
        <a:lstStyle/>
        <a:p>
          <a:r>
            <a:rPr lang="en-GB" dirty="0"/>
            <a:t>Reduced Data</a:t>
          </a:r>
        </a:p>
      </dgm:t>
    </dgm:pt>
    <dgm:pt modelId="{7BD26101-1249-4266-9273-86244AFFFEB8}" type="parTrans" cxnId="{BFABD54A-EF93-4F79-9C1D-C14EE184EE5E}">
      <dgm:prSet/>
      <dgm:spPr/>
      <dgm:t>
        <a:bodyPr/>
        <a:lstStyle/>
        <a:p>
          <a:endParaRPr lang="en-GB"/>
        </a:p>
      </dgm:t>
    </dgm:pt>
    <dgm:pt modelId="{7FA9278B-6E6E-4815-8BDA-486010F367F5}" type="sibTrans" cxnId="{BFABD54A-EF93-4F79-9C1D-C14EE184EE5E}">
      <dgm:prSet/>
      <dgm:spPr/>
      <dgm:t>
        <a:bodyPr/>
        <a:lstStyle/>
        <a:p>
          <a:endParaRPr lang="en-GB"/>
        </a:p>
      </dgm:t>
    </dgm:pt>
    <dgm:pt modelId="{E7327BEA-A803-4B0C-AC25-EC3D0D2BA271}">
      <dgm:prSet phldrT="[Text]"/>
      <dgm:spPr/>
      <dgm:t>
        <a:bodyPr/>
        <a:lstStyle/>
        <a:p>
          <a:r>
            <a:rPr lang="en-GB" dirty="0"/>
            <a:t>Measurement artefacts corrected</a:t>
          </a:r>
        </a:p>
      </dgm:t>
    </dgm:pt>
    <dgm:pt modelId="{FD4EE64C-2105-4DF5-B999-E9DA8851DD72}" type="parTrans" cxnId="{4F0E624E-50C6-44A5-8F8E-DC06438F7740}">
      <dgm:prSet/>
      <dgm:spPr/>
      <dgm:t>
        <a:bodyPr/>
        <a:lstStyle/>
        <a:p>
          <a:endParaRPr lang="en-GB"/>
        </a:p>
      </dgm:t>
    </dgm:pt>
    <dgm:pt modelId="{E9A91D36-73DE-4CC3-B798-E27561495CAD}" type="sibTrans" cxnId="{4F0E624E-50C6-44A5-8F8E-DC06438F7740}">
      <dgm:prSet/>
      <dgm:spPr/>
      <dgm:t>
        <a:bodyPr/>
        <a:lstStyle/>
        <a:p>
          <a:endParaRPr lang="en-GB"/>
        </a:p>
      </dgm:t>
    </dgm:pt>
    <dgm:pt modelId="{274F646D-8684-47D6-865B-412A8857FBED}">
      <dgm:prSet phldrT="[Text]"/>
      <dgm:spPr/>
      <dgm:t>
        <a:bodyPr/>
        <a:lstStyle/>
        <a:p>
          <a:r>
            <a:rPr lang="en-GB" dirty="0"/>
            <a:t>Scientific Units</a:t>
          </a:r>
        </a:p>
      </dgm:t>
    </dgm:pt>
    <dgm:pt modelId="{B2A9A1EE-C56E-480F-8853-0EAF2451D701}" type="parTrans" cxnId="{0A3FE355-A2F0-459E-A973-8E550427E4AD}">
      <dgm:prSet/>
      <dgm:spPr/>
      <dgm:t>
        <a:bodyPr/>
        <a:lstStyle/>
        <a:p>
          <a:endParaRPr lang="en-GB"/>
        </a:p>
      </dgm:t>
    </dgm:pt>
    <dgm:pt modelId="{1C6C5ED0-D4A6-440A-BB4D-0207F203A04E}" type="sibTrans" cxnId="{0A3FE355-A2F0-459E-A973-8E550427E4AD}">
      <dgm:prSet/>
      <dgm:spPr/>
      <dgm:t>
        <a:bodyPr/>
        <a:lstStyle/>
        <a:p>
          <a:endParaRPr lang="en-GB"/>
        </a:p>
      </dgm:t>
    </dgm:pt>
    <dgm:pt modelId="{AB297E4A-9F8D-455F-85E1-E0F4A559C8A6}">
      <dgm:prSet phldrT="[Text]"/>
      <dgm:spPr/>
      <dgm:t>
        <a:bodyPr/>
        <a:lstStyle/>
        <a:p>
          <a:r>
            <a:rPr lang="en-GB" dirty="0"/>
            <a:t>Data Analysis</a:t>
          </a:r>
        </a:p>
      </dgm:t>
    </dgm:pt>
    <dgm:pt modelId="{550B557C-CA44-4D3C-AAE5-4915C60F620F}" type="parTrans" cxnId="{2154BB7A-044C-4609-9886-D182117297ED}">
      <dgm:prSet/>
      <dgm:spPr/>
      <dgm:t>
        <a:bodyPr/>
        <a:lstStyle/>
        <a:p>
          <a:endParaRPr lang="en-GB"/>
        </a:p>
      </dgm:t>
    </dgm:pt>
    <dgm:pt modelId="{4DDE93F5-C6CC-4D7A-AA5A-F6F501D0E293}" type="sibTrans" cxnId="{2154BB7A-044C-4609-9886-D182117297ED}">
      <dgm:prSet/>
      <dgm:spPr/>
      <dgm:t>
        <a:bodyPr/>
        <a:lstStyle/>
        <a:p>
          <a:endParaRPr lang="en-GB"/>
        </a:p>
      </dgm:t>
    </dgm:pt>
    <dgm:pt modelId="{DB5761EC-32AB-4937-A333-F68588826722}">
      <dgm:prSet phldrT="[Text]"/>
      <dgm:spPr/>
      <dgm:t>
        <a:bodyPr/>
        <a:lstStyle/>
        <a:p>
          <a:r>
            <a:rPr lang="en-GB" dirty="0"/>
            <a:t>Comparison with physical models</a:t>
          </a:r>
        </a:p>
      </dgm:t>
    </dgm:pt>
    <dgm:pt modelId="{297472B4-F566-445B-BC87-F093121973E7}" type="parTrans" cxnId="{FEAC5A7B-469A-43D2-9D24-6B002E8E2AC4}">
      <dgm:prSet/>
      <dgm:spPr/>
      <dgm:t>
        <a:bodyPr/>
        <a:lstStyle/>
        <a:p>
          <a:endParaRPr lang="en-GB"/>
        </a:p>
      </dgm:t>
    </dgm:pt>
    <dgm:pt modelId="{D7659B53-C414-46A8-9404-27AE16841E73}" type="sibTrans" cxnId="{FEAC5A7B-469A-43D2-9D24-6B002E8E2AC4}">
      <dgm:prSet/>
      <dgm:spPr/>
      <dgm:t>
        <a:bodyPr/>
        <a:lstStyle/>
        <a:p>
          <a:endParaRPr lang="en-GB"/>
        </a:p>
      </dgm:t>
    </dgm:pt>
    <dgm:pt modelId="{CF391597-938E-48FB-BD19-972DD2A7E019}">
      <dgm:prSet phldrT="[Text]"/>
      <dgm:spPr/>
      <dgm:t>
        <a:bodyPr/>
        <a:lstStyle/>
        <a:p>
          <a:r>
            <a:rPr lang="en-GB" dirty="0"/>
            <a:t>Extraction of understanding</a:t>
          </a:r>
        </a:p>
      </dgm:t>
    </dgm:pt>
    <dgm:pt modelId="{9B03CEB0-A488-430D-845F-302F215FE846}" type="parTrans" cxnId="{7F0AFD20-B870-4902-BB1A-F7FB089DE5D1}">
      <dgm:prSet/>
      <dgm:spPr/>
      <dgm:t>
        <a:bodyPr/>
        <a:lstStyle/>
        <a:p>
          <a:endParaRPr lang="en-GB"/>
        </a:p>
      </dgm:t>
    </dgm:pt>
    <dgm:pt modelId="{9E73187C-62EF-4E06-82C5-BAAE9028090B}" type="sibTrans" cxnId="{7F0AFD20-B870-4902-BB1A-F7FB089DE5D1}">
      <dgm:prSet/>
      <dgm:spPr/>
      <dgm:t>
        <a:bodyPr/>
        <a:lstStyle/>
        <a:p>
          <a:endParaRPr lang="en-GB"/>
        </a:p>
      </dgm:t>
    </dgm:pt>
    <dgm:pt modelId="{4FAABF4B-5CE0-4E4F-BCB7-C8E1D232ABE7}">
      <dgm:prSet phldrT="[Text]"/>
      <dgm:spPr/>
      <dgm:t>
        <a:bodyPr/>
        <a:lstStyle/>
        <a:p>
          <a:r>
            <a:rPr lang="en-GB" dirty="0"/>
            <a:t>Impact</a:t>
          </a:r>
        </a:p>
      </dgm:t>
    </dgm:pt>
    <dgm:pt modelId="{82A6D829-3D3F-4F88-87A9-2E710FB6DCBC}" type="parTrans" cxnId="{5C3A39B2-4F5A-4300-AEA6-FF94DB7D975B}">
      <dgm:prSet/>
      <dgm:spPr/>
      <dgm:t>
        <a:bodyPr/>
        <a:lstStyle/>
        <a:p>
          <a:endParaRPr lang="en-GB"/>
        </a:p>
      </dgm:t>
    </dgm:pt>
    <dgm:pt modelId="{95081E96-C06B-401E-9A54-47C51AD23FA9}" type="sibTrans" cxnId="{5C3A39B2-4F5A-4300-AEA6-FF94DB7D975B}">
      <dgm:prSet/>
      <dgm:spPr/>
      <dgm:t>
        <a:bodyPr/>
        <a:lstStyle/>
        <a:p>
          <a:endParaRPr lang="en-GB"/>
        </a:p>
      </dgm:t>
    </dgm:pt>
    <dgm:pt modelId="{5F2D456D-0E24-4B7D-A7B3-07BDA460FFE9}">
      <dgm:prSet phldrT="[Text]"/>
      <dgm:spPr/>
      <dgm:t>
        <a:bodyPr/>
        <a:lstStyle/>
        <a:p>
          <a:r>
            <a:rPr lang="en-GB" dirty="0"/>
            <a:t>Useful for Diagnostics &amp; Fault finding</a:t>
          </a:r>
        </a:p>
      </dgm:t>
    </dgm:pt>
    <dgm:pt modelId="{CD22D972-CC04-48AA-AF0E-093A51768F9E}" type="parTrans" cxnId="{FA8F6F7A-8326-4B62-A4D0-CA990188B8BA}">
      <dgm:prSet/>
      <dgm:spPr/>
      <dgm:t>
        <a:bodyPr/>
        <a:lstStyle/>
        <a:p>
          <a:endParaRPr lang="en-GB"/>
        </a:p>
      </dgm:t>
    </dgm:pt>
    <dgm:pt modelId="{F9E03B14-4681-4538-891C-C4692341295E}" type="sibTrans" cxnId="{FA8F6F7A-8326-4B62-A4D0-CA990188B8BA}">
      <dgm:prSet/>
      <dgm:spPr/>
      <dgm:t>
        <a:bodyPr/>
        <a:lstStyle/>
        <a:p>
          <a:endParaRPr lang="en-GB"/>
        </a:p>
      </dgm:t>
    </dgm:pt>
    <dgm:pt modelId="{1C3DB3D2-86F0-4166-A8DA-21279B7309C8}">
      <dgm:prSet phldrT="[Text]"/>
      <dgm:spPr/>
      <dgm:t>
        <a:bodyPr/>
        <a:lstStyle/>
        <a:p>
          <a:r>
            <a:rPr lang="en-GB" dirty="0"/>
            <a:t>Full of measurement artefacts</a:t>
          </a:r>
        </a:p>
      </dgm:t>
    </dgm:pt>
    <dgm:pt modelId="{11C16CC0-A7E4-4B07-B73D-B85ECD51F947}" type="parTrans" cxnId="{34528005-B842-4424-A4D7-BB99235A3BB3}">
      <dgm:prSet/>
      <dgm:spPr/>
      <dgm:t>
        <a:bodyPr/>
        <a:lstStyle/>
        <a:p>
          <a:endParaRPr lang="en-GB"/>
        </a:p>
      </dgm:t>
    </dgm:pt>
    <dgm:pt modelId="{2CD2E7A5-ED44-450B-ADE8-076C8F2CCFD1}" type="sibTrans" cxnId="{34528005-B842-4424-A4D7-BB99235A3BB3}">
      <dgm:prSet/>
      <dgm:spPr/>
      <dgm:t>
        <a:bodyPr/>
        <a:lstStyle/>
        <a:p>
          <a:endParaRPr lang="en-GB"/>
        </a:p>
      </dgm:t>
    </dgm:pt>
    <dgm:pt modelId="{2D920A01-A6D3-4672-BAD6-D817CE375BDB}">
      <dgm:prSet phldrT="[Text]"/>
      <dgm:spPr/>
      <dgm:t>
        <a:bodyPr/>
        <a:lstStyle/>
        <a:p>
          <a:r>
            <a:rPr lang="en-GB" dirty="0"/>
            <a:t>Size: compressed or expanded</a:t>
          </a:r>
        </a:p>
      </dgm:t>
    </dgm:pt>
    <dgm:pt modelId="{1EC6F9BD-75ED-4EFB-BE00-1E08F1784D8D}" type="parTrans" cxnId="{F78A82DC-F0FC-4E0A-8E19-955A3C6920FA}">
      <dgm:prSet/>
      <dgm:spPr/>
      <dgm:t>
        <a:bodyPr/>
        <a:lstStyle/>
        <a:p>
          <a:endParaRPr lang="en-GB"/>
        </a:p>
      </dgm:t>
    </dgm:pt>
    <dgm:pt modelId="{35806A47-BA09-41B3-BAF5-797C95E16EC7}" type="sibTrans" cxnId="{F78A82DC-F0FC-4E0A-8E19-955A3C6920FA}">
      <dgm:prSet/>
      <dgm:spPr/>
      <dgm:t>
        <a:bodyPr/>
        <a:lstStyle/>
        <a:p>
          <a:endParaRPr lang="en-GB"/>
        </a:p>
      </dgm:t>
    </dgm:pt>
    <dgm:pt modelId="{9C5D2C9A-3C5A-462D-B99E-9B6476EA0E31}">
      <dgm:prSet phldrT="[Text]"/>
      <dgm:spPr/>
      <dgm:t>
        <a:bodyPr/>
        <a:lstStyle/>
        <a:p>
          <a:r>
            <a:rPr lang="en-GB" dirty="0"/>
            <a:t>Commercialization</a:t>
          </a:r>
        </a:p>
      </dgm:t>
    </dgm:pt>
    <dgm:pt modelId="{5985CA46-DE63-444D-9211-9B21B95CF2E2}" type="parTrans" cxnId="{9BAED64F-89D2-4BCD-AF92-6EF330876513}">
      <dgm:prSet/>
      <dgm:spPr/>
      <dgm:t>
        <a:bodyPr/>
        <a:lstStyle/>
        <a:p>
          <a:endParaRPr lang="en-GB"/>
        </a:p>
      </dgm:t>
    </dgm:pt>
    <dgm:pt modelId="{892EC633-243A-4200-B9FF-9721A30AA08B}" type="sibTrans" cxnId="{9BAED64F-89D2-4BCD-AF92-6EF330876513}">
      <dgm:prSet/>
      <dgm:spPr/>
      <dgm:t>
        <a:bodyPr/>
        <a:lstStyle/>
        <a:p>
          <a:endParaRPr lang="en-GB"/>
        </a:p>
      </dgm:t>
    </dgm:pt>
    <dgm:pt modelId="{1420435F-B5A8-484D-9D05-8A3B50C6B303}">
      <dgm:prSet phldrT="[Text]"/>
      <dgm:spPr/>
      <dgm:t>
        <a:bodyPr/>
        <a:lstStyle/>
        <a:p>
          <a:r>
            <a:rPr lang="en-GB" dirty="0"/>
            <a:t>Scientific Publication</a:t>
          </a:r>
        </a:p>
      </dgm:t>
    </dgm:pt>
    <dgm:pt modelId="{80C3548B-AC7A-4B17-9AF9-7860D41E82FE}" type="parTrans" cxnId="{26C3758C-D344-4FEF-8536-2120D630E0E0}">
      <dgm:prSet/>
      <dgm:spPr/>
      <dgm:t>
        <a:bodyPr/>
        <a:lstStyle/>
        <a:p>
          <a:endParaRPr lang="en-GB"/>
        </a:p>
      </dgm:t>
    </dgm:pt>
    <dgm:pt modelId="{C9EB8533-9C51-47E3-B93F-A45CC9FA977B}" type="sibTrans" cxnId="{26C3758C-D344-4FEF-8536-2120D630E0E0}">
      <dgm:prSet/>
      <dgm:spPr/>
      <dgm:t>
        <a:bodyPr/>
        <a:lstStyle/>
        <a:p>
          <a:endParaRPr lang="en-GB"/>
        </a:p>
      </dgm:t>
    </dgm:pt>
    <dgm:pt modelId="{80696EB9-DC5A-429B-9FF1-9C37C9069EE4}">
      <dgm:prSet phldrT="[Text]"/>
      <dgm:spPr/>
      <dgm:t>
        <a:bodyPr/>
        <a:lstStyle/>
        <a:p>
          <a:r>
            <a:rPr lang="en-GB" dirty="0"/>
            <a:t>Process changes</a:t>
          </a:r>
        </a:p>
      </dgm:t>
    </dgm:pt>
    <dgm:pt modelId="{00014645-DB1F-4CE5-976F-9B54702E34AC}" type="parTrans" cxnId="{ABE49421-296E-4C74-93BB-F6E70CDBEA69}">
      <dgm:prSet/>
      <dgm:spPr/>
      <dgm:t>
        <a:bodyPr/>
        <a:lstStyle/>
        <a:p>
          <a:endParaRPr lang="en-GB"/>
        </a:p>
      </dgm:t>
    </dgm:pt>
    <dgm:pt modelId="{4E60B5B0-3E42-4B2C-841D-9663A4C6CD47}" type="sibTrans" cxnId="{ABE49421-296E-4C74-93BB-F6E70CDBEA69}">
      <dgm:prSet/>
      <dgm:spPr/>
      <dgm:t>
        <a:bodyPr/>
        <a:lstStyle/>
        <a:p>
          <a:endParaRPr lang="en-GB"/>
        </a:p>
      </dgm:t>
    </dgm:pt>
    <dgm:pt modelId="{FEB1C572-FABB-4DAC-BE1E-5D5B4AC981D9}">
      <dgm:prSet phldrT="[Text]"/>
      <dgm:spPr/>
      <dgm:t>
        <a:bodyPr/>
        <a:lstStyle/>
        <a:p>
          <a:r>
            <a:rPr lang="en-GB" dirty="0"/>
            <a:t>New materials</a:t>
          </a:r>
        </a:p>
      </dgm:t>
    </dgm:pt>
    <dgm:pt modelId="{B9B1F878-72A9-4124-9A91-1E5C20312707}" type="parTrans" cxnId="{1301635D-0BA0-49F9-9E7D-FB866048FA7B}">
      <dgm:prSet/>
      <dgm:spPr/>
      <dgm:t>
        <a:bodyPr/>
        <a:lstStyle/>
        <a:p>
          <a:endParaRPr lang="en-GB"/>
        </a:p>
      </dgm:t>
    </dgm:pt>
    <dgm:pt modelId="{E548C5C3-EEFE-4426-8975-C1571766DA6F}" type="sibTrans" cxnId="{1301635D-0BA0-49F9-9E7D-FB866048FA7B}">
      <dgm:prSet/>
      <dgm:spPr/>
      <dgm:t>
        <a:bodyPr/>
        <a:lstStyle/>
        <a:p>
          <a:endParaRPr lang="en-GB"/>
        </a:p>
      </dgm:t>
    </dgm:pt>
    <dgm:pt modelId="{2016AAB0-B055-49CC-800E-8A3893DD55CA}" type="pres">
      <dgm:prSet presAssocID="{12600EBC-79D2-45A1-A662-679781E4FB66}" presName="linearFlow" presStyleCnt="0">
        <dgm:presLayoutVars>
          <dgm:dir/>
          <dgm:animLvl val="lvl"/>
          <dgm:resizeHandles val="exact"/>
        </dgm:presLayoutVars>
      </dgm:prSet>
      <dgm:spPr/>
    </dgm:pt>
    <dgm:pt modelId="{22DE4990-C89C-46A5-9353-D9CBF0A6E91F}" type="pres">
      <dgm:prSet presAssocID="{97B24626-19E5-44A9-BE9E-6ADA32286C94}" presName="composite" presStyleCnt="0"/>
      <dgm:spPr/>
    </dgm:pt>
    <dgm:pt modelId="{C061B2D2-5A07-49C0-9E67-D0515C58AD60}" type="pres">
      <dgm:prSet presAssocID="{97B24626-19E5-44A9-BE9E-6ADA32286C94}" presName="parTx" presStyleLbl="node1" presStyleIdx="0" presStyleCnt="4">
        <dgm:presLayoutVars>
          <dgm:chMax val="0"/>
          <dgm:chPref val="0"/>
          <dgm:bulletEnabled val="1"/>
        </dgm:presLayoutVars>
      </dgm:prSet>
      <dgm:spPr/>
    </dgm:pt>
    <dgm:pt modelId="{33B447D8-5C56-47D2-89F4-FECB0E6C9E95}" type="pres">
      <dgm:prSet presAssocID="{97B24626-19E5-44A9-BE9E-6ADA32286C94}" presName="parSh" presStyleLbl="node1" presStyleIdx="0" presStyleCnt="4"/>
      <dgm:spPr/>
    </dgm:pt>
    <dgm:pt modelId="{3BA4CEA3-9CA9-4127-8CB5-F19E04BC0795}" type="pres">
      <dgm:prSet presAssocID="{97B24626-19E5-44A9-BE9E-6ADA32286C94}" presName="desTx" presStyleLbl="fgAcc1" presStyleIdx="0" presStyleCnt="4" custScaleX="120683">
        <dgm:presLayoutVars>
          <dgm:bulletEnabled val="1"/>
        </dgm:presLayoutVars>
      </dgm:prSet>
      <dgm:spPr/>
    </dgm:pt>
    <dgm:pt modelId="{AA7E597A-D0EE-4463-A822-586BB34C80A5}" type="pres">
      <dgm:prSet presAssocID="{42AD314E-F409-45A5-B832-48A74EDDE385}" presName="sibTrans" presStyleLbl="sibTrans2D1" presStyleIdx="0" presStyleCnt="3"/>
      <dgm:spPr/>
    </dgm:pt>
    <dgm:pt modelId="{56A2E7F5-4353-4DC7-B1F8-05E9CE4B3D60}" type="pres">
      <dgm:prSet presAssocID="{42AD314E-F409-45A5-B832-48A74EDDE385}" presName="connTx" presStyleLbl="sibTrans2D1" presStyleIdx="0" presStyleCnt="3"/>
      <dgm:spPr/>
    </dgm:pt>
    <dgm:pt modelId="{199CB0FB-A99B-42CB-B423-B74A2BBD560E}" type="pres">
      <dgm:prSet presAssocID="{5D244897-7559-4D49-B36D-69D0A21B95B6}" presName="composite" presStyleCnt="0"/>
      <dgm:spPr/>
    </dgm:pt>
    <dgm:pt modelId="{962B36AA-7E9C-4936-8B46-9B2C0F19AFCD}" type="pres">
      <dgm:prSet presAssocID="{5D244897-7559-4D49-B36D-69D0A21B95B6}" presName="parTx" presStyleLbl="node1" presStyleIdx="0" presStyleCnt="4">
        <dgm:presLayoutVars>
          <dgm:chMax val="0"/>
          <dgm:chPref val="0"/>
          <dgm:bulletEnabled val="1"/>
        </dgm:presLayoutVars>
      </dgm:prSet>
      <dgm:spPr/>
    </dgm:pt>
    <dgm:pt modelId="{84AFAC2E-FB0C-4209-9303-A3975908F18A}" type="pres">
      <dgm:prSet presAssocID="{5D244897-7559-4D49-B36D-69D0A21B95B6}" presName="parSh" presStyleLbl="node1" presStyleIdx="1" presStyleCnt="4"/>
      <dgm:spPr/>
    </dgm:pt>
    <dgm:pt modelId="{C2410B76-0044-481D-8D21-5730025DDFFD}" type="pres">
      <dgm:prSet presAssocID="{5D244897-7559-4D49-B36D-69D0A21B95B6}" presName="desTx" presStyleLbl="fgAcc1" presStyleIdx="1" presStyleCnt="4">
        <dgm:presLayoutVars>
          <dgm:bulletEnabled val="1"/>
        </dgm:presLayoutVars>
      </dgm:prSet>
      <dgm:spPr/>
    </dgm:pt>
    <dgm:pt modelId="{51B1BA02-902B-43C3-A56F-0571CFFA8727}" type="pres">
      <dgm:prSet presAssocID="{7FA9278B-6E6E-4815-8BDA-486010F367F5}" presName="sibTrans" presStyleLbl="sibTrans2D1" presStyleIdx="1" presStyleCnt="3"/>
      <dgm:spPr/>
    </dgm:pt>
    <dgm:pt modelId="{8A047F07-C798-4E00-A117-03F6AF9E1CBC}" type="pres">
      <dgm:prSet presAssocID="{7FA9278B-6E6E-4815-8BDA-486010F367F5}" presName="connTx" presStyleLbl="sibTrans2D1" presStyleIdx="1" presStyleCnt="3"/>
      <dgm:spPr/>
    </dgm:pt>
    <dgm:pt modelId="{B399F20D-EDD1-4EB3-AF80-DD09DBEAFF73}" type="pres">
      <dgm:prSet presAssocID="{AB297E4A-9F8D-455F-85E1-E0F4A559C8A6}" presName="composite" presStyleCnt="0"/>
      <dgm:spPr/>
    </dgm:pt>
    <dgm:pt modelId="{6E15E2E4-624F-45C3-B7A1-2AB4CCE6CAFF}" type="pres">
      <dgm:prSet presAssocID="{AB297E4A-9F8D-455F-85E1-E0F4A559C8A6}" presName="parTx" presStyleLbl="node1" presStyleIdx="1" presStyleCnt="4">
        <dgm:presLayoutVars>
          <dgm:chMax val="0"/>
          <dgm:chPref val="0"/>
          <dgm:bulletEnabled val="1"/>
        </dgm:presLayoutVars>
      </dgm:prSet>
      <dgm:spPr/>
    </dgm:pt>
    <dgm:pt modelId="{0C5AD9E0-E1DE-41FE-B38A-93CB6ADED421}" type="pres">
      <dgm:prSet presAssocID="{AB297E4A-9F8D-455F-85E1-E0F4A559C8A6}" presName="parSh" presStyleLbl="node1" presStyleIdx="2" presStyleCnt="4"/>
      <dgm:spPr/>
    </dgm:pt>
    <dgm:pt modelId="{37DDA7A3-583E-4961-971E-4710DCD2CB4C}" type="pres">
      <dgm:prSet presAssocID="{AB297E4A-9F8D-455F-85E1-E0F4A559C8A6}" presName="desTx" presStyleLbl="fgAcc1" presStyleIdx="2" presStyleCnt="4">
        <dgm:presLayoutVars>
          <dgm:bulletEnabled val="1"/>
        </dgm:presLayoutVars>
      </dgm:prSet>
      <dgm:spPr/>
    </dgm:pt>
    <dgm:pt modelId="{537E11F0-4AFD-4AEF-934D-DE82575FC04A}" type="pres">
      <dgm:prSet presAssocID="{4DDE93F5-C6CC-4D7A-AA5A-F6F501D0E293}" presName="sibTrans" presStyleLbl="sibTrans2D1" presStyleIdx="2" presStyleCnt="3"/>
      <dgm:spPr/>
    </dgm:pt>
    <dgm:pt modelId="{78A9F9A0-E182-4CBE-A5EB-444C0959BBA0}" type="pres">
      <dgm:prSet presAssocID="{4DDE93F5-C6CC-4D7A-AA5A-F6F501D0E293}" presName="connTx" presStyleLbl="sibTrans2D1" presStyleIdx="2" presStyleCnt="3"/>
      <dgm:spPr/>
    </dgm:pt>
    <dgm:pt modelId="{9FB72C63-0307-4701-A878-D51F7997F0EE}" type="pres">
      <dgm:prSet presAssocID="{4FAABF4B-5CE0-4E4F-BCB7-C8E1D232ABE7}" presName="composite" presStyleCnt="0"/>
      <dgm:spPr/>
    </dgm:pt>
    <dgm:pt modelId="{E5B68EB3-CF1E-4022-89B5-92B0730F4A3F}" type="pres">
      <dgm:prSet presAssocID="{4FAABF4B-5CE0-4E4F-BCB7-C8E1D232ABE7}" presName="parTx" presStyleLbl="node1" presStyleIdx="2" presStyleCnt="4">
        <dgm:presLayoutVars>
          <dgm:chMax val="0"/>
          <dgm:chPref val="0"/>
          <dgm:bulletEnabled val="1"/>
        </dgm:presLayoutVars>
      </dgm:prSet>
      <dgm:spPr/>
    </dgm:pt>
    <dgm:pt modelId="{F0471DC6-0F17-4478-82A6-058CF8E9C952}" type="pres">
      <dgm:prSet presAssocID="{4FAABF4B-5CE0-4E4F-BCB7-C8E1D232ABE7}" presName="parSh" presStyleLbl="node1" presStyleIdx="3" presStyleCnt="4"/>
      <dgm:spPr/>
    </dgm:pt>
    <dgm:pt modelId="{C4DDF0A8-9026-4D67-AD46-A82C464C369F}" type="pres">
      <dgm:prSet presAssocID="{4FAABF4B-5CE0-4E4F-BCB7-C8E1D232ABE7}" presName="desTx" presStyleLbl="fgAcc1" presStyleIdx="3" presStyleCnt="4">
        <dgm:presLayoutVars>
          <dgm:bulletEnabled val="1"/>
        </dgm:presLayoutVars>
      </dgm:prSet>
      <dgm:spPr/>
    </dgm:pt>
  </dgm:ptLst>
  <dgm:cxnLst>
    <dgm:cxn modelId="{FA8F6F7A-8326-4B62-A4D0-CA990188B8BA}" srcId="{97B24626-19E5-44A9-BE9E-6ADA32286C94}" destId="{5F2D456D-0E24-4B7D-A7B3-07BDA460FFE9}" srcOrd="2" destOrd="0" parTransId="{CD22D972-CC04-48AA-AF0E-093A51768F9E}" sibTransId="{F9E03B14-4681-4538-891C-C4692341295E}"/>
    <dgm:cxn modelId="{1301635D-0BA0-49F9-9E7D-FB866048FA7B}" srcId="{4FAABF4B-5CE0-4E4F-BCB7-C8E1D232ABE7}" destId="{FEB1C572-FABB-4DAC-BE1E-5D5B4AC981D9}" srcOrd="3" destOrd="0" parTransId="{B9B1F878-72A9-4124-9A91-1E5C20312707}" sibTransId="{E548C5C3-EEFE-4426-8975-C1571766DA6F}"/>
    <dgm:cxn modelId="{9BAED64F-89D2-4BCD-AF92-6EF330876513}" srcId="{4FAABF4B-5CE0-4E4F-BCB7-C8E1D232ABE7}" destId="{9C5D2C9A-3C5A-462D-B99E-9B6476EA0E31}" srcOrd="1" destOrd="0" parTransId="{5985CA46-DE63-444D-9211-9B21B95CF2E2}" sibTransId="{892EC633-243A-4200-B9FF-9721A30AA08B}"/>
    <dgm:cxn modelId="{49C9B80D-ECD3-4793-BDF8-C09615D4C42C}" type="presOf" srcId="{9C5D2C9A-3C5A-462D-B99E-9B6476EA0E31}" destId="{C4DDF0A8-9026-4D67-AD46-A82C464C369F}" srcOrd="0" destOrd="1" presId="urn:microsoft.com/office/officeart/2005/8/layout/process3"/>
    <dgm:cxn modelId="{5C3A39B2-4F5A-4300-AEA6-FF94DB7D975B}" srcId="{12600EBC-79D2-45A1-A662-679781E4FB66}" destId="{4FAABF4B-5CE0-4E4F-BCB7-C8E1D232ABE7}" srcOrd="3" destOrd="0" parTransId="{82A6D829-3D3F-4F88-87A9-2E710FB6DCBC}" sibTransId="{95081E96-C06B-401E-9A54-47C51AD23FA9}"/>
    <dgm:cxn modelId="{CC45FBE2-DB36-4EDD-AE2A-A2D9C0174BCF}" type="presOf" srcId="{2D920A01-A6D3-4672-BAD6-D817CE375BDB}" destId="{C2410B76-0044-481D-8D21-5730025DDFFD}" srcOrd="0" destOrd="2" presId="urn:microsoft.com/office/officeart/2005/8/layout/process3"/>
    <dgm:cxn modelId="{1A87D6C4-7CC8-4EFD-BC79-6FD4D2B56DAB}" type="presOf" srcId="{4FAABF4B-5CE0-4E4F-BCB7-C8E1D232ABE7}" destId="{F0471DC6-0F17-4478-82A6-058CF8E9C952}" srcOrd="1" destOrd="0" presId="urn:microsoft.com/office/officeart/2005/8/layout/process3"/>
    <dgm:cxn modelId="{4DBB6994-EF31-4A19-BF56-E7AE6C521584}" type="presOf" srcId="{CF391597-938E-48FB-BD19-972DD2A7E019}" destId="{37DDA7A3-583E-4961-971E-4710DCD2CB4C}" srcOrd="0" destOrd="1" presId="urn:microsoft.com/office/officeart/2005/8/layout/process3"/>
    <dgm:cxn modelId="{516ED916-C111-42BE-B304-12C283A7CBE2}" type="presOf" srcId="{FEB1C572-FABB-4DAC-BE1E-5D5B4AC981D9}" destId="{C4DDF0A8-9026-4D67-AD46-A82C464C369F}" srcOrd="0" destOrd="3" presId="urn:microsoft.com/office/officeart/2005/8/layout/process3"/>
    <dgm:cxn modelId="{196C65BC-11E4-476F-863F-8A2C896D9A85}" type="presOf" srcId="{1C3DB3D2-86F0-4166-A8DA-21279B7309C8}" destId="{3BA4CEA3-9CA9-4127-8CB5-F19E04BC0795}" srcOrd="0" destOrd="1" presId="urn:microsoft.com/office/officeart/2005/8/layout/process3"/>
    <dgm:cxn modelId="{40D1E168-18FF-4D3F-86AC-C869D2EBED41}" type="presOf" srcId="{274F646D-8684-47D6-865B-412A8857FBED}" destId="{C2410B76-0044-481D-8D21-5730025DDFFD}" srcOrd="0" destOrd="1" presId="urn:microsoft.com/office/officeart/2005/8/layout/process3"/>
    <dgm:cxn modelId="{C549BE0D-5473-490B-8F82-909D1AA7E57A}" type="presOf" srcId="{42AD314E-F409-45A5-B832-48A74EDDE385}" destId="{56A2E7F5-4353-4DC7-B1F8-05E9CE4B3D60}" srcOrd="1" destOrd="0" presId="urn:microsoft.com/office/officeart/2005/8/layout/process3"/>
    <dgm:cxn modelId="{EE6CE4FE-DAFF-4779-8D10-8B8C847A4C96}" type="presOf" srcId="{7FA9278B-6E6E-4815-8BDA-486010F367F5}" destId="{51B1BA02-902B-43C3-A56F-0571CFFA8727}" srcOrd="0" destOrd="0" presId="urn:microsoft.com/office/officeart/2005/8/layout/process3"/>
    <dgm:cxn modelId="{42008424-94CD-422D-B104-1796BEBAF69C}" srcId="{97B24626-19E5-44A9-BE9E-6ADA32286C94}" destId="{569D5AA9-657F-41CA-8147-401C90276B3D}" srcOrd="0" destOrd="0" parTransId="{F92B9EEE-3F18-413C-9516-3FE6D412FDB8}" sibTransId="{0C5B5FA5-E15C-4BC1-A62F-E921D1E9D939}"/>
    <dgm:cxn modelId="{5198D2B8-A7DB-45FB-A757-76BA4E74E96F}" type="presOf" srcId="{5D244897-7559-4D49-B36D-69D0A21B95B6}" destId="{84AFAC2E-FB0C-4209-9303-A3975908F18A}" srcOrd="1" destOrd="0" presId="urn:microsoft.com/office/officeart/2005/8/layout/process3"/>
    <dgm:cxn modelId="{4848076A-1816-4368-B335-A0F3152C649D}" type="presOf" srcId="{42AD314E-F409-45A5-B832-48A74EDDE385}" destId="{AA7E597A-D0EE-4463-A822-586BB34C80A5}" srcOrd="0" destOrd="0" presId="urn:microsoft.com/office/officeart/2005/8/layout/process3"/>
    <dgm:cxn modelId="{DB4DAFE9-8A48-423E-9F8D-C68022ADA1C0}" type="presOf" srcId="{AB297E4A-9F8D-455F-85E1-E0F4A559C8A6}" destId="{6E15E2E4-624F-45C3-B7A1-2AB4CCE6CAFF}" srcOrd="0" destOrd="0" presId="urn:microsoft.com/office/officeart/2005/8/layout/process3"/>
    <dgm:cxn modelId="{C287D4CA-996C-42C2-85BF-39DCAFFC290B}" type="presOf" srcId="{97B24626-19E5-44A9-BE9E-6ADA32286C94}" destId="{33B447D8-5C56-47D2-89F4-FECB0E6C9E95}" srcOrd="1" destOrd="0" presId="urn:microsoft.com/office/officeart/2005/8/layout/process3"/>
    <dgm:cxn modelId="{4F0E624E-50C6-44A5-8F8E-DC06438F7740}" srcId="{5D244897-7559-4D49-B36D-69D0A21B95B6}" destId="{E7327BEA-A803-4B0C-AC25-EC3D0D2BA271}" srcOrd="0" destOrd="0" parTransId="{FD4EE64C-2105-4DF5-B999-E9DA8851DD72}" sibTransId="{E9A91D36-73DE-4CC3-B798-E27561495CAD}"/>
    <dgm:cxn modelId="{3D069BB2-1B05-450E-9B03-29421EC9B643}" type="presOf" srcId="{97B24626-19E5-44A9-BE9E-6ADA32286C94}" destId="{C061B2D2-5A07-49C0-9E67-D0515C58AD60}" srcOrd="0" destOrd="0" presId="urn:microsoft.com/office/officeart/2005/8/layout/process3"/>
    <dgm:cxn modelId="{B92D98CB-7206-4AA7-8F9B-10422C0F9B15}" type="presOf" srcId="{AB297E4A-9F8D-455F-85E1-E0F4A559C8A6}" destId="{0C5AD9E0-E1DE-41FE-B38A-93CB6ADED421}" srcOrd="1" destOrd="0" presId="urn:microsoft.com/office/officeart/2005/8/layout/process3"/>
    <dgm:cxn modelId="{FEAC5A7B-469A-43D2-9D24-6B002E8E2AC4}" srcId="{AB297E4A-9F8D-455F-85E1-E0F4A559C8A6}" destId="{DB5761EC-32AB-4937-A333-F68588826722}" srcOrd="0" destOrd="0" parTransId="{297472B4-F566-445B-BC87-F093121973E7}" sibTransId="{D7659B53-C414-46A8-9404-27AE16841E73}"/>
    <dgm:cxn modelId="{ABE49421-296E-4C74-93BB-F6E70CDBEA69}" srcId="{4FAABF4B-5CE0-4E4F-BCB7-C8E1D232ABE7}" destId="{80696EB9-DC5A-429B-9FF1-9C37C9069EE4}" srcOrd="2" destOrd="0" parTransId="{00014645-DB1F-4CE5-976F-9B54702E34AC}" sibTransId="{4E60B5B0-3E42-4B2C-841D-9663A4C6CD47}"/>
    <dgm:cxn modelId="{34528005-B842-4424-A4D7-BB99235A3BB3}" srcId="{97B24626-19E5-44A9-BE9E-6ADA32286C94}" destId="{1C3DB3D2-86F0-4166-A8DA-21279B7309C8}" srcOrd="1" destOrd="0" parTransId="{11C16CC0-A7E4-4B07-B73D-B85ECD51F947}" sibTransId="{2CD2E7A5-ED44-450B-ADE8-076C8F2CCFD1}"/>
    <dgm:cxn modelId="{97A7737B-9921-4562-BB06-9F6D58D106A1}" type="presOf" srcId="{12600EBC-79D2-45A1-A662-679781E4FB66}" destId="{2016AAB0-B055-49CC-800E-8A3893DD55CA}" srcOrd="0" destOrd="0" presId="urn:microsoft.com/office/officeart/2005/8/layout/process3"/>
    <dgm:cxn modelId="{9A9A095F-A74D-472B-9263-E306F3AA53F9}" type="presOf" srcId="{4DDE93F5-C6CC-4D7A-AA5A-F6F501D0E293}" destId="{78A9F9A0-E182-4CBE-A5EB-444C0959BBA0}" srcOrd="1" destOrd="0" presId="urn:microsoft.com/office/officeart/2005/8/layout/process3"/>
    <dgm:cxn modelId="{E9A66105-F7B5-4C09-81BB-5C02BE87942A}" type="presOf" srcId="{1420435F-B5A8-484D-9D05-8A3B50C6B303}" destId="{C4DDF0A8-9026-4D67-AD46-A82C464C369F}" srcOrd="0" destOrd="0" presId="urn:microsoft.com/office/officeart/2005/8/layout/process3"/>
    <dgm:cxn modelId="{26C3758C-D344-4FEF-8536-2120D630E0E0}" srcId="{4FAABF4B-5CE0-4E4F-BCB7-C8E1D232ABE7}" destId="{1420435F-B5A8-484D-9D05-8A3B50C6B303}" srcOrd="0" destOrd="0" parTransId="{80C3548B-AC7A-4B17-9AF9-7860D41E82FE}" sibTransId="{C9EB8533-9C51-47E3-B93F-A45CC9FA977B}"/>
    <dgm:cxn modelId="{0A3FE355-A2F0-459E-A973-8E550427E4AD}" srcId="{5D244897-7559-4D49-B36D-69D0A21B95B6}" destId="{274F646D-8684-47D6-865B-412A8857FBED}" srcOrd="1" destOrd="0" parTransId="{B2A9A1EE-C56E-480F-8853-0EAF2451D701}" sibTransId="{1C6C5ED0-D4A6-440A-BB4D-0207F203A04E}"/>
    <dgm:cxn modelId="{4A7B9063-A717-415D-9008-9AD8B0822746}" type="presOf" srcId="{569D5AA9-657F-41CA-8147-401C90276B3D}" destId="{3BA4CEA3-9CA9-4127-8CB5-F19E04BC0795}" srcOrd="0" destOrd="0" presId="urn:microsoft.com/office/officeart/2005/8/layout/process3"/>
    <dgm:cxn modelId="{7F0AFD20-B870-4902-BB1A-F7FB089DE5D1}" srcId="{AB297E4A-9F8D-455F-85E1-E0F4A559C8A6}" destId="{CF391597-938E-48FB-BD19-972DD2A7E019}" srcOrd="1" destOrd="0" parTransId="{9B03CEB0-A488-430D-845F-302F215FE846}" sibTransId="{9E73187C-62EF-4E06-82C5-BAAE9028090B}"/>
    <dgm:cxn modelId="{8FAC06D2-3075-459A-82C3-C466D58227EE}" type="presOf" srcId="{E7327BEA-A803-4B0C-AC25-EC3D0D2BA271}" destId="{C2410B76-0044-481D-8D21-5730025DDFFD}" srcOrd="0" destOrd="0" presId="urn:microsoft.com/office/officeart/2005/8/layout/process3"/>
    <dgm:cxn modelId="{F78A82DC-F0FC-4E0A-8E19-955A3C6920FA}" srcId="{5D244897-7559-4D49-B36D-69D0A21B95B6}" destId="{2D920A01-A6D3-4672-BAD6-D817CE375BDB}" srcOrd="2" destOrd="0" parTransId="{1EC6F9BD-75ED-4EFB-BE00-1E08F1784D8D}" sibTransId="{35806A47-BA09-41B3-BAF5-797C95E16EC7}"/>
    <dgm:cxn modelId="{BDF73514-DEDA-42FB-A485-9D188860D815}" type="presOf" srcId="{5D244897-7559-4D49-B36D-69D0A21B95B6}" destId="{962B36AA-7E9C-4936-8B46-9B2C0F19AFCD}" srcOrd="0" destOrd="0" presId="urn:microsoft.com/office/officeart/2005/8/layout/process3"/>
    <dgm:cxn modelId="{33C6FB04-7CF6-41A1-A838-59F0DEF32353}" type="presOf" srcId="{5F2D456D-0E24-4B7D-A7B3-07BDA460FFE9}" destId="{3BA4CEA3-9CA9-4127-8CB5-F19E04BC0795}" srcOrd="0" destOrd="2" presId="urn:microsoft.com/office/officeart/2005/8/layout/process3"/>
    <dgm:cxn modelId="{A36E4C9C-F181-414F-B51E-ED3B99236142}" type="presOf" srcId="{7FA9278B-6E6E-4815-8BDA-486010F367F5}" destId="{8A047F07-C798-4E00-A117-03F6AF9E1CBC}" srcOrd="1" destOrd="0" presId="urn:microsoft.com/office/officeart/2005/8/layout/process3"/>
    <dgm:cxn modelId="{3972F209-9EA5-48D7-AF12-BA15261BF1D8}" type="presOf" srcId="{DB5761EC-32AB-4937-A333-F68588826722}" destId="{37DDA7A3-583E-4961-971E-4710DCD2CB4C}" srcOrd="0" destOrd="0" presId="urn:microsoft.com/office/officeart/2005/8/layout/process3"/>
    <dgm:cxn modelId="{9E1AFEAE-EDCF-45E5-9AC0-65BCE047B0CC}" srcId="{12600EBC-79D2-45A1-A662-679781E4FB66}" destId="{97B24626-19E5-44A9-BE9E-6ADA32286C94}" srcOrd="0" destOrd="0" parTransId="{F3ADE17D-ECD5-4131-BB5F-B4A69DADDE23}" sibTransId="{42AD314E-F409-45A5-B832-48A74EDDE385}"/>
    <dgm:cxn modelId="{2154BB7A-044C-4609-9886-D182117297ED}" srcId="{12600EBC-79D2-45A1-A662-679781E4FB66}" destId="{AB297E4A-9F8D-455F-85E1-E0F4A559C8A6}" srcOrd="2" destOrd="0" parTransId="{550B557C-CA44-4D3C-AAE5-4915C60F620F}" sibTransId="{4DDE93F5-C6CC-4D7A-AA5A-F6F501D0E293}"/>
    <dgm:cxn modelId="{BFABD54A-EF93-4F79-9C1D-C14EE184EE5E}" srcId="{12600EBC-79D2-45A1-A662-679781E4FB66}" destId="{5D244897-7559-4D49-B36D-69D0A21B95B6}" srcOrd="1" destOrd="0" parTransId="{7BD26101-1249-4266-9273-86244AFFFEB8}" sibTransId="{7FA9278B-6E6E-4815-8BDA-486010F367F5}"/>
    <dgm:cxn modelId="{6A41614B-4B79-4891-8213-CEE56F71E3B7}" type="presOf" srcId="{4DDE93F5-C6CC-4D7A-AA5A-F6F501D0E293}" destId="{537E11F0-4AFD-4AEF-934D-DE82575FC04A}" srcOrd="0" destOrd="0" presId="urn:microsoft.com/office/officeart/2005/8/layout/process3"/>
    <dgm:cxn modelId="{5922C750-B2E3-41EA-B378-C431D1540378}" type="presOf" srcId="{4FAABF4B-5CE0-4E4F-BCB7-C8E1D232ABE7}" destId="{E5B68EB3-CF1E-4022-89B5-92B0730F4A3F}" srcOrd="0" destOrd="0" presId="urn:microsoft.com/office/officeart/2005/8/layout/process3"/>
    <dgm:cxn modelId="{AD313015-5125-4ADD-B857-9828D712806E}" type="presOf" srcId="{80696EB9-DC5A-429B-9FF1-9C37C9069EE4}" destId="{C4DDF0A8-9026-4D67-AD46-A82C464C369F}" srcOrd="0" destOrd="2" presId="urn:microsoft.com/office/officeart/2005/8/layout/process3"/>
    <dgm:cxn modelId="{7C1B769F-7889-4C16-8753-C7047DD67407}" type="presParOf" srcId="{2016AAB0-B055-49CC-800E-8A3893DD55CA}" destId="{22DE4990-C89C-46A5-9353-D9CBF0A6E91F}" srcOrd="0" destOrd="0" presId="urn:microsoft.com/office/officeart/2005/8/layout/process3"/>
    <dgm:cxn modelId="{6DF2D2C8-DBF1-4384-9E27-9E30F2A4DAA4}" type="presParOf" srcId="{22DE4990-C89C-46A5-9353-D9CBF0A6E91F}" destId="{C061B2D2-5A07-49C0-9E67-D0515C58AD60}" srcOrd="0" destOrd="0" presId="urn:microsoft.com/office/officeart/2005/8/layout/process3"/>
    <dgm:cxn modelId="{DCEAF175-8C0F-4793-836F-CB1F850F87CA}" type="presParOf" srcId="{22DE4990-C89C-46A5-9353-D9CBF0A6E91F}" destId="{33B447D8-5C56-47D2-89F4-FECB0E6C9E95}" srcOrd="1" destOrd="0" presId="urn:microsoft.com/office/officeart/2005/8/layout/process3"/>
    <dgm:cxn modelId="{815A515E-DDFB-42C9-A0B1-9828F6DF34CD}" type="presParOf" srcId="{22DE4990-C89C-46A5-9353-D9CBF0A6E91F}" destId="{3BA4CEA3-9CA9-4127-8CB5-F19E04BC0795}" srcOrd="2" destOrd="0" presId="urn:microsoft.com/office/officeart/2005/8/layout/process3"/>
    <dgm:cxn modelId="{527D7659-4FD0-41A3-BE70-9C7F1C754EC7}" type="presParOf" srcId="{2016AAB0-B055-49CC-800E-8A3893DD55CA}" destId="{AA7E597A-D0EE-4463-A822-586BB34C80A5}" srcOrd="1" destOrd="0" presId="urn:microsoft.com/office/officeart/2005/8/layout/process3"/>
    <dgm:cxn modelId="{DD13A3FA-C4D4-4FD3-B9BD-A47B759E5AB9}" type="presParOf" srcId="{AA7E597A-D0EE-4463-A822-586BB34C80A5}" destId="{56A2E7F5-4353-4DC7-B1F8-05E9CE4B3D60}" srcOrd="0" destOrd="0" presId="urn:microsoft.com/office/officeart/2005/8/layout/process3"/>
    <dgm:cxn modelId="{25E57E52-085C-4C52-9358-DBC813DE33D7}" type="presParOf" srcId="{2016AAB0-B055-49CC-800E-8A3893DD55CA}" destId="{199CB0FB-A99B-42CB-B423-B74A2BBD560E}" srcOrd="2" destOrd="0" presId="urn:microsoft.com/office/officeart/2005/8/layout/process3"/>
    <dgm:cxn modelId="{33B26AEA-02EC-4A67-B8F6-014BBBEA0003}" type="presParOf" srcId="{199CB0FB-A99B-42CB-B423-B74A2BBD560E}" destId="{962B36AA-7E9C-4936-8B46-9B2C0F19AFCD}" srcOrd="0" destOrd="0" presId="urn:microsoft.com/office/officeart/2005/8/layout/process3"/>
    <dgm:cxn modelId="{C31D21A2-B8DD-4AE3-B9DF-C9593912DB5F}" type="presParOf" srcId="{199CB0FB-A99B-42CB-B423-B74A2BBD560E}" destId="{84AFAC2E-FB0C-4209-9303-A3975908F18A}" srcOrd="1" destOrd="0" presId="urn:microsoft.com/office/officeart/2005/8/layout/process3"/>
    <dgm:cxn modelId="{4162B8F6-6650-482A-875E-24E1402E64B9}" type="presParOf" srcId="{199CB0FB-A99B-42CB-B423-B74A2BBD560E}" destId="{C2410B76-0044-481D-8D21-5730025DDFFD}" srcOrd="2" destOrd="0" presId="urn:microsoft.com/office/officeart/2005/8/layout/process3"/>
    <dgm:cxn modelId="{EB4003DA-A5B0-4FA4-AF51-A7A697948EF4}" type="presParOf" srcId="{2016AAB0-B055-49CC-800E-8A3893DD55CA}" destId="{51B1BA02-902B-43C3-A56F-0571CFFA8727}" srcOrd="3" destOrd="0" presId="urn:microsoft.com/office/officeart/2005/8/layout/process3"/>
    <dgm:cxn modelId="{921DDAB0-B967-45B1-B3B4-1192F3456B1D}" type="presParOf" srcId="{51B1BA02-902B-43C3-A56F-0571CFFA8727}" destId="{8A047F07-C798-4E00-A117-03F6AF9E1CBC}" srcOrd="0" destOrd="0" presId="urn:microsoft.com/office/officeart/2005/8/layout/process3"/>
    <dgm:cxn modelId="{CF0F21E2-C132-4D3D-9C35-3CE5FC5FAC01}" type="presParOf" srcId="{2016AAB0-B055-49CC-800E-8A3893DD55CA}" destId="{B399F20D-EDD1-4EB3-AF80-DD09DBEAFF73}" srcOrd="4" destOrd="0" presId="urn:microsoft.com/office/officeart/2005/8/layout/process3"/>
    <dgm:cxn modelId="{804340E0-441A-432F-8D5F-772EC74BB206}" type="presParOf" srcId="{B399F20D-EDD1-4EB3-AF80-DD09DBEAFF73}" destId="{6E15E2E4-624F-45C3-B7A1-2AB4CCE6CAFF}" srcOrd="0" destOrd="0" presId="urn:microsoft.com/office/officeart/2005/8/layout/process3"/>
    <dgm:cxn modelId="{9FFFD743-5433-4AC7-B9A3-9D1DB881948A}" type="presParOf" srcId="{B399F20D-EDD1-4EB3-AF80-DD09DBEAFF73}" destId="{0C5AD9E0-E1DE-41FE-B38A-93CB6ADED421}" srcOrd="1" destOrd="0" presId="urn:microsoft.com/office/officeart/2005/8/layout/process3"/>
    <dgm:cxn modelId="{4F6B1D78-9A07-4D50-95EB-2507615F409C}" type="presParOf" srcId="{B399F20D-EDD1-4EB3-AF80-DD09DBEAFF73}" destId="{37DDA7A3-583E-4961-971E-4710DCD2CB4C}" srcOrd="2" destOrd="0" presId="urn:microsoft.com/office/officeart/2005/8/layout/process3"/>
    <dgm:cxn modelId="{51ED1201-00FB-4840-94C1-69E86E6D8331}" type="presParOf" srcId="{2016AAB0-B055-49CC-800E-8A3893DD55CA}" destId="{537E11F0-4AFD-4AEF-934D-DE82575FC04A}" srcOrd="5" destOrd="0" presId="urn:microsoft.com/office/officeart/2005/8/layout/process3"/>
    <dgm:cxn modelId="{11EDB5E2-FE4C-4205-8424-86F4B04F85C2}" type="presParOf" srcId="{537E11F0-4AFD-4AEF-934D-DE82575FC04A}" destId="{78A9F9A0-E182-4CBE-A5EB-444C0959BBA0}" srcOrd="0" destOrd="0" presId="urn:microsoft.com/office/officeart/2005/8/layout/process3"/>
    <dgm:cxn modelId="{7CFCABAE-32A7-4A96-83A2-9A410A329ED6}" type="presParOf" srcId="{2016AAB0-B055-49CC-800E-8A3893DD55CA}" destId="{9FB72C63-0307-4701-A878-D51F7997F0EE}" srcOrd="6" destOrd="0" presId="urn:microsoft.com/office/officeart/2005/8/layout/process3"/>
    <dgm:cxn modelId="{C9CB38C6-1A21-4E44-8966-E71D61F0B308}" type="presParOf" srcId="{9FB72C63-0307-4701-A878-D51F7997F0EE}" destId="{E5B68EB3-CF1E-4022-89B5-92B0730F4A3F}" srcOrd="0" destOrd="0" presId="urn:microsoft.com/office/officeart/2005/8/layout/process3"/>
    <dgm:cxn modelId="{D5C6A176-DD88-4997-BE51-2F442ADDDD71}" type="presParOf" srcId="{9FB72C63-0307-4701-A878-D51F7997F0EE}" destId="{F0471DC6-0F17-4478-82A6-058CF8E9C952}" srcOrd="1" destOrd="0" presId="urn:microsoft.com/office/officeart/2005/8/layout/process3"/>
    <dgm:cxn modelId="{D56EBC99-F8B4-4E34-B755-C7ED9AC127ED}" type="presParOf" srcId="{9FB72C63-0307-4701-A878-D51F7997F0EE}" destId="{C4DDF0A8-9026-4D67-AD46-A82C464C369F}"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F8C603-78F4-4C49-BF43-D2D8320E0819}" type="doc">
      <dgm:prSet loTypeId="urn:microsoft.com/office/officeart/2005/8/layout/hProcess10" loCatId="process" qsTypeId="urn:microsoft.com/office/officeart/2005/8/quickstyle/simple5" qsCatId="simple" csTypeId="urn:microsoft.com/office/officeart/2005/8/colors/accent1_2" csCatId="accent1" phldr="1"/>
      <dgm:spPr/>
      <dgm:t>
        <a:bodyPr/>
        <a:lstStyle/>
        <a:p>
          <a:endParaRPr lang="en-GB"/>
        </a:p>
      </dgm:t>
    </dgm:pt>
    <dgm:pt modelId="{8FB82873-B36C-4031-AFD7-DDA79AF535C0}">
      <dgm:prSet phldrT="[Text]"/>
      <dgm:spPr/>
      <dgm:t>
        <a:bodyPr/>
        <a:lstStyle/>
        <a:p>
          <a:r>
            <a:rPr lang="en-GB" dirty="0"/>
            <a:t>Some Users</a:t>
          </a:r>
        </a:p>
      </dgm:t>
    </dgm:pt>
    <dgm:pt modelId="{7CDEDADA-336B-4A7C-950A-4901AFDF4753}" type="parTrans" cxnId="{AA9230AE-19A0-47D2-B62F-4B5F19C4BFEB}">
      <dgm:prSet/>
      <dgm:spPr/>
      <dgm:t>
        <a:bodyPr/>
        <a:lstStyle/>
        <a:p>
          <a:endParaRPr lang="en-GB"/>
        </a:p>
      </dgm:t>
    </dgm:pt>
    <dgm:pt modelId="{41CA9D2E-9CE0-409B-8D13-054FB2E3ED2D}" type="sibTrans" cxnId="{AA9230AE-19A0-47D2-B62F-4B5F19C4BFEB}">
      <dgm:prSet/>
      <dgm:spPr/>
      <dgm:t>
        <a:bodyPr/>
        <a:lstStyle/>
        <a:p>
          <a:endParaRPr lang="en-GB"/>
        </a:p>
      </dgm:t>
    </dgm:pt>
    <dgm:pt modelId="{BF1088E6-8938-43A7-9F5D-289CE16915A3}">
      <dgm:prSet phldrT="[Text]"/>
      <dgm:spPr/>
      <dgm:t>
        <a:bodyPr/>
        <a:lstStyle/>
        <a:p>
          <a:r>
            <a:rPr lang="en-GB" dirty="0"/>
            <a:t>Most Users</a:t>
          </a:r>
        </a:p>
      </dgm:t>
    </dgm:pt>
    <dgm:pt modelId="{4407A4E5-4DA7-4953-A01F-B9DC2AF14958}" type="parTrans" cxnId="{72EB8652-D609-4148-877A-862D894D359B}">
      <dgm:prSet/>
      <dgm:spPr/>
      <dgm:t>
        <a:bodyPr/>
        <a:lstStyle/>
        <a:p>
          <a:endParaRPr lang="en-GB"/>
        </a:p>
      </dgm:t>
    </dgm:pt>
    <dgm:pt modelId="{C5FAE8AA-B2C0-4437-8B8B-CDAC774187CD}" type="sibTrans" cxnId="{72EB8652-D609-4148-877A-862D894D359B}">
      <dgm:prSet/>
      <dgm:spPr/>
      <dgm:t>
        <a:bodyPr/>
        <a:lstStyle/>
        <a:p>
          <a:endParaRPr lang="en-GB"/>
        </a:p>
      </dgm:t>
    </dgm:pt>
    <dgm:pt modelId="{DE85D81D-F684-49EA-95FE-325006AF5D43}">
      <dgm:prSet phldrT="[Text]"/>
      <dgm:spPr/>
      <dgm:t>
        <a:bodyPr/>
        <a:lstStyle/>
        <a:p>
          <a:r>
            <a:rPr lang="en-GB" dirty="0"/>
            <a:t>Flexible user interface</a:t>
          </a:r>
        </a:p>
      </dgm:t>
    </dgm:pt>
    <dgm:pt modelId="{C07AC4F5-20FE-4ED3-8AEE-F1FA8B21DF91}" type="parTrans" cxnId="{CDD14088-674E-4AD0-A320-BC376D9CAA45}">
      <dgm:prSet/>
      <dgm:spPr/>
      <dgm:t>
        <a:bodyPr/>
        <a:lstStyle/>
        <a:p>
          <a:endParaRPr lang="en-GB"/>
        </a:p>
      </dgm:t>
    </dgm:pt>
    <dgm:pt modelId="{3DEA73D5-8A31-415E-959A-6B630ECF8137}" type="sibTrans" cxnId="{CDD14088-674E-4AD0-A320-BC376D9CAA45}">
      <dgm:prSet/>
      <dgm:spPr/>
      <dgm:t>
        <a:bodyPr/>
        <a:lstStyle/>
        <a:p>
          <a:endParaRPr lang="en-GB"/>
        </a:p>
      </dgm:t>
    </dgm:pt>
    <dgm:pt modelId="{C0689DA5-FD30-4875-A785-18A0969D55FD}">
      <dgm:prSet phldrT="[Text]"/>
      <dgm:spPr/>
      <dgm:t>
        <a:bodyPr/>
        <a:lstStyle/>
        <a:p>
          <a:r>
            <a:rPr lang="en-GB" dirty="0"/>
            <a:t>Python Scripting</a:t>
          </a:r>
        </a:p>
      </dgm:t>
    </dgm:pt>
    <dgm:pt modelId="{BB6ACD52-DD0A-42F7-B8CD-167294CD205B}" type="parTrans" cxnId="{FC3124D0-4686-4EEF-81B5-5263199A69DB}">
      <dgm:prSet/>
      <dgm:spPr/>
      <dgm:t>
        <a:bodyPr/>
        <a:lstStyle/>
        <a:p>
          <a:endParaRPr lang="en-GB"/>
        </a:p>
      </dgm:t>
    </dgm:pt>
    <dgm:pt modelId="{144EE7B8-712A-4011-AEFF-C3AF6A27CD1F}" type="sibTrans" cxnId="{FC3124D0-4686-4EEF-81B5-5263199A69DB}">
      <dgm:prSet/>
      <dgm:spPr/>
      <dgm:t>
        <a:bodyPr/>
        <a:lstStyle/>
        <a:p>
          <a:endParaRPr lang="en-GB"/>
        </a:p>
      </dgm:t>
    </dgm:pt>
    <dgm:pt modelId="{CD2F0051-CDA2-48EC-BE72-698A29821C27}">
      <dgm:prSet phldrT="[Text]"/>
      <dgm:spPr/>
      <dgm:t>
        <a:bodyPr/>
        <a:lstStyle/>
        <a:p>
          <a:r>
            <a:rPr lang="en-GB" dirty="0"/>
            <a:t>Technique specific interfaces</a:t>
          </a:r>
        </a:p>
      </dgm:t>
    </dgm:pt>
    <dgm:pt modelId="{D28FCBE2-0227-4E09-9739-2AD9A216D63E}" type="parTrans" cxnId="{71D26856-2F7D-4A3E-9BBB-759B92055B92}">
      <dgm:prSet/>
      <dgm:spPr/>
      <dgm:t>
        <a:bodyPr/>
        <a:lstStyle/>
        <a:p>
          <a:endParaRPr lang="en-GB"/>
        </a:p>
      </dgm:t>
    </dgm:pt>
    <dgm:pt modelId="{6974E84D-1E3B-4102-B1A9-855F20D1C8CE}" type="sibTrans" cxnId="{71D26856-2F7D-4A3E-9BBB-759B92055B92}">
      <dgm:prSet/>
      <dgm:spPr/>
      <dgm:t>
        <a:bodyPr/>
        <a:lstStyle/>
        <a:p>
          <a:endParaRPr lang="en-GB"/>
        </a:p>
      </dgm:t>
    </dgm:pt>
    <dgm:pt modelId="{60078DBE-C823-481A-BF79-E057D5EF1B1E}">
      <dgm:prSet phldrT="[Text]"/>
      <dgm:spPr/>
      <dgm:t>
        <a:bodyPr/>
        <a:lstStyle/>
        <a:p>
          <a:r>
            <a:rPr lang="en-GB" dirty="0"/>
            <a:t>Point and click interface</a:t>
          </a:r>
        </a:p>
      </dgm:t>
    </dgm:pt>
    <dgm:pt modelId="{830C3732-448D-4D3F-AD9F-E2073AE3AC1A}" type="parTrans" cxnId="{2DD8552B-7529-48DC-B72F-819005AB4168}">
      <dgm:prSet/>
      <dgm:spPr/>
      <dgm:t>
        <a:bodyPr/>
        <a:lstStyle/>
        <a:p>
          <a:endParaRPr lang="en-GB"/>
        </a:p>
      </dgm:t>
    </dgm:pt>
    <dgm:pt modelId="{936FA930-D3B5-4C4A-B021-3A7DE5F00428}" type="sibTrans" cxnId="{2DD8552B-7529-48DC-B72F-819005AB4168}">
      <dgm:prSet/>
      <dgm:spPr/>
      <dgm:t>
        <a:bodyPr/>
        <a:lstStyle/>
        <a:p>
          <a:endParaRPr lang="en-GB"/>
        </a:p>
      </dgm:t>
    </dgm:pt>
    <dgm:pt modelId="{3C24561B-2093-465B-8000-7796F17FA9B2}">
      <dgm:prSet phldrT="[Text]"/>
      <dgm:spPr/>
      <dgm:t>
        <a:bodyPr/>
        <a:lstStyle/>
        <a:p>
          <a:r>
            <a:rPr lang="en-GB" dirty="0"/>
            <a:t>Training &amp; Examples</a:t>
          </a:r>
        </a:p>
      </dgm:t>
    </dgm:pt>
    <dgm:pt modelId="{028BF80E-CDF6-400D-A69C-7455E51C339E}" type="parTrans" cxnId="{DE09F45C-1B70-41B4-8EDC-A9112DCB5252}">
      <dgm:prSet/>
      <dgm:spPr/>
      <dgm:t>
        <a:bodyPr/>
        <a:lstStyle/>
        <a:p>
          <a:endParaRPr lang="en-GB"/>
        </a:p>
      </dgm:t>
    </dgm:pt>
    <dgm:pt modelId="{9A9D518A-15A6-4563-8CE9-7FCBC68614C1}" type="sibTrans" cxnId="{DE09F45C-1B70-41B4-8EDC-A9112DCB5252}">
      <dgm:prSet/>
      <dgm:spPr/>
      <dgm:t>
        <a:bodyPr/>
        <a:lstStyle/>
        <a:p>
          <a:endParaRPr lang="en-GB"/>
        </a:p>
      </dgm:t>
    </dgm:pt>
    <dgm:pt modelId="{8883077C-EE13-4E50-87FD-77CE83CD108F}">
      <dgm:prSet phldrT="[Text]"/>
      <dgm:spPr/>
      <dgm:t>
        <a:bodyPr/>
        <a:lstStyle/>
        <a:p>
          <a:r>
            <a:rPr lang="en-GB"/>
            <a:t>Super Users</a:t>
          </a:r>
          <a:endParaRPr lang="en-GB" dirty="0"/>
        </a:p>
      </dgm:t>
    </dgm:pt>
    <dgm:pt modelId="{842C99E3-9E77-4FFA-85B8-3D8093C3F97D}" type="parTrans" cxnId="{32741A71-2DD2-4D1A-8291-2FE53824719D}">
      <dgm:prSet/>
      <dgm:spPr/>
      <dgm:t>
        <a:bodyPr/>
        <a:lstStyle/>
        <a:p>
          <a:endParaRPr lang="en-GB"/>
        </a:p>
      </dgm:t>
    </dgm:pt>
    <dgm:pt modelId="{6A00DA08-C6D1-4C95-A992-0A2FB4BD7E4A}" type="sibTrans" cxnId="{32741A71-2DD2-4D1A-8291-2FE53824719D}">
      <dgm:prSet/>
      <dgm:spPr/>
      <dgm:t>
        <a:bodyPr/>
        <a:lstStyle/>
        <a:p>
          <a:endParaRPr lang="en-GB"/>
        </a:p>
      </dgm:t>
    </dgm:pt>
    <dgm:pt modelId="{519DAF60-E45C-4F85-86B4-378FBEC47A87}">
      <dgm:prSet phldrT="[Text]"/>
      <dgm:spPr/>
      <dgm:t>
        <a:bodyPr/>
        <a:lstStyle/>
        <a:p>
          <a:r>
            <a:rPr lang="en-GB" dirty="0"/>
            <a:t>Plug ins</a:t>
          </a:r>
        </a:p>
      </dgm:t>
    </dgm:pt>
    <dgm:pt modelId="{20603603-FF71-406A-BDE3-245137EB1C35}" type="parTrans" cxnId="{C69AE373-C530-418F-9EA9-121CE6FE8A30}">
      <dgm:prSet/>
      <dgm:spPr/>
      <dgm:t>
        <a:bodyPr/>
        <a:lstStyle/>
        <a:p>
          <a:endParaRPr lang="en-GB"/>
        </a:p>
      </dgm:t>
    </dgm:pt>
    <dgm:pt modelId="{9D309F06-86D5-4CA3-B864-D776410864A8}" type="sibTrans" cxnId="{C69AE373-C530-418F-9EA9-121CE6FE8A30}">
      <dgm:prSet/>
      <dgm:spPr/>
      <dgm:t>
        <a:bodyPr/>
        <a:lstStyle/>
        <a:p>
          <a:endParaRPr lang="en-GB"/>
        </a:p>
      </dgm:t>
    </dgm:pt>
    <dgm:pt modelId="{C0049F0A-B483-4317-86DB-707809879E6B}">
      <dgm:prSet phldrT="[Text]"/>
      <dgm:spPr/>
      <dgm:t>
        <a:bodyPr/>
        <a:lstStyle/>
        <a:p>
          <a:r>
            <a:rPr lang="en-GB" dirty="0"/>
            <a:t>Python Algorithms</a:t>
          </a:r>
        </a:p>
      </dgm:t>
    </dgm:pt>
    <dgm:pt modelId="{8C92184D-AA74-4D90-80AF-C379342E7FCA}" type="parTrans" cxnId="{9413C48E-12C0-46DA-8754-87172BCFFCC6}">
      <dgm:prSet/>
      <dgm:spPr/>
      <dgm:t>
        <a:bodyPr/>
        <a:lstStyle/>
        <a:p>
          <a:endParaRPr lang="en-GB"/>
        </a:p>
      </dgm:t>
    </dgm:pt>
    <dgm:pt modelId="{948CA7A2-8CD7-445B-95C3-D28C12360032}" type="sibTrans" cxnId="{9413C48E-12C0-46DA-8754-87172BCFFCC6}">
      <dgm:prSet/>
      <dgm:spPr/>
      <dgm:t>
        <a:bodyPr/>
        <a:lstStyle/>
        <a:p>
          <a:endParaRPr lang="en-GB"/>
        </a:p>
      </dgm:t>
    </dgm:pt>
    <dgm:pt modelId="{43F19C49-EDE1-4ACB-92EE-9975076E7A1D}">
      <dgm:prSet phldrT="[Text]"/>
      <dgm:spPr/>
      <dgm:t>
        <a:bodyPr/>
        <a:lstStyle/>
        <a:p>
          <a:r>
            <a:rPr lang="en-GB" dirty="0"/>
            <a:t>Custom User Interfaces</a:t>
          </a:r>
        </a:p>
      </dgm:t>
    </dgm:pt>
    <dgm:pt modelId="{24E4A969-3EB5-4387-86CA-93CB16B573FE}" type="parTrans" cxnId="{F2DB1EE8-6B66-44FE-AB80-C3AA96FC20D7}">
      <dgm:prSet/>
      <dgm:spPr/>
      <dgm:t>
        <a:bodyPr/>
        <a:lstStyle/>
        <a:p>
          <a:endParaRPr lang="en-GB"/>
        </a:p>
      </dgm:t>
    </dgm:pt>
    <dgm:pt modelId="{B49C87B6-5E2D-48A0-A087-11FE033C3D9C}" type="sibTrans" cxnId="{F2DB1EE8-6B66-44FE-AB80-C3AA96FC20D7}">
      <dgm:prSet/>
      <dgm:spPr/>
      <dgm:t>
        <a:bodyPr/>
        <a:lstStyle/>
        <a:p>
          <a:endParaRPr lang="en-GB"/>
        </a:p>
      </dgm:t>
    </dgm:pt>
    <dgm:pt modelId="{F6EFDC8B-1EF9-4EEA-9E4E-3FEA63D01FDD}">
      <dgm:prSet phldrT="[Text]"/>
      <dgm:spPr/>
      <dgm:t>
        <a:bodyPr/>
        <a:lstStyle/>
        <a:p>
          <a:r>
            <a:rPr lang="en-GB" dirty="0"/>
            <a:t>Detailed help</a:t>
          </a:r>
        </a:p>
      </dgm:t>
    </dgm:pt>
    <dgm:pt modelId="{F534300B-85B9-4A83-B1D9-82DEDAFDFC7E}" type="parTrans" cxnId="{7AA8D8AA-BF68-438A-9F21-248CD667A15E}">
      <dgm:prSet/>
      <dgm:spPr/>
      <dgm:t>
        <a:bodyPr/>
        <a:lstStyle/>
        <a:p>
          <a:endParaRPr lang="en-GB"/>
        </a:p>
      </dgm:t>
    </dgm:pt>
    <dgm:pt modelId="{823267A3-1A62-436C-8DB2-381DA49E38AF}" type="sibTrans" cxnId="{7AA8D8AA-BF68-438A-9F21-248CD667A15E}">
      <dgm:prSet/>
      <dgm:spPr/>
      <dgm:t>
        <a:bodyPr/>
        <a:lstStyle/>
        <a:p>
          <a:endParaRPr lang="en-GB"/>
        </a:p>
      </dgm:t>
    </dgm:pt>
    <dgm:pt modelId="{51D44508-752A-449B-A26E-9EC4FAC2F795}">
      <dgm:prSet phldrT="[Text]"/>
      <dgm:spPr/>
      <dgm:t>
        <a:bodyPr/>
        <a:lstStyle/>
        <a:p>
          <a:r>
            <a:rPr lang="en-GB" dirty="0"/>
            <a:t>Data History</a:t>
          </a:r>
        </a:p>
      </dgm:t>
    </dgm:pt>
    <dgm:pt modelId="{1EA7C3D7-D928-4EA5-A20D-282ABA1634AF}" type="parTrans" cxnId="{54F860EB-5500-4ECD-8DD3-FBB9E18A73E2}">
      <dgm:prSet/>
      <dgm:spPr/>
      <dgm:t>
        <a:bodyPr/>
        <a:lstStyle/>
        <a:p>
          <a:endParaRPr lang="en-GB"/>
        </a:p>
      </dgm:t>
    </dgm:pt>
    <dgm:pt modelId="{278D91B3-BBD9-42D1-A3FE-AC10E5A1825A}" type="sibTrans" cxnId="{54F860EB-5500-4ECD-8DD3-FBB9E18A73E2}">
      <dgm:prSet/>
      <dgm:spPr/>
      <dgm:t>
        <a:bodyPr/>
        <a:lstStyle/>
        <a:p>
          <a:endParaRPr lang="en-GB"/>
        </a:p>
      </dgm:t>
    </dgm:pt>
    <dgm:pt modelId="{C43C16DF-800D-47F5-BCB7-CFA063C7F37C}">
      <dgm:prSet phldrT="[Text]"/>
      <dgm:spPr/>
      <dgm:t>
        <a:bodyPr/>
        <a:lstStyle/>
        <a:p>
          <a:r>
            <a:rPr lang="en-GB" dirty="0"/>
            <a:t>Powerful visualisations</a:t>
          </a:r>
        </a:p>
      </dgm:t>
    </dgm:pt>
    <dgm:pt modelId="{354FEFEB-0514-4576-85CF-0E755C6D11FB}" type="parTrans" cxnId="{5C72D706-A46C-4F04-8B22-88D8895C2535}">
      <dgm:prSet/>
      <dgm:spPr/>
      <dgm:t>
        <a:bodyPr/>
        <a:lstStyle/>
        <a:p>
          <a:endParaRPr lang="en-GB"/>
        </a:p>
      </dgm:t>
    </dgm:pt>
    <dgm:pt modelId="{CB536726-46C4-4EA4-A112-5AE32E442752}" type="sibTrans" cxnId="{5C72D706-A46C-4F04-8B22-88D8895C2535}">
      <dgm:prSet/>
      <dgm:spPr/>
      <dgm:t>
        <a:bodyPr/>
        <a:lstStyle/>
        <a:p>
          <a:endParaRPr lang="en-GB"/>
        </a:p>
      </dgm:t>
    </dgm:pt>
    <dgm:pt modelId="{286991C0-83B7-481B-AE3E-CBF5B3C7199A}">
      <dgm:prSet phldrT="[Text]"/>
      <dgm:spPr/>
      <dgm:t>
        <a:bodyPr/>
        <a:lstStyle/>
        <a:p>
          <a:r>
            <a:rPr lang="en-GB" dirty="0"/>
            <a:t>Simple Graphing</a:t>
          </a:r>
        </a:p>
      </dgm:t>
    </dgm:pt>
    <dgm:pt modelId="{5DC38797-AA3C-4C3C-9CCB-622357209F7C}" type="parTrans" cxnId="{FB7FB734-BBB6-40EA-A919-DE6DADA2E316}">
      <dgm:prSet/>
      <dgm:spPr/>
      <dgm:t>
        <a:bodyPr/>
        <a:lstStyle/>
        <a:p>
          <a:endParaRPr lang="en-GB"/>
        </a:p>
      </dgm:t>
    </dgm:pt>
    <dgm:pt modelId="{D604BF16-5E1A-4463-997F-1528F10600BC}" type="sibTrans" cxnId="{FB7FB734-BBB6-40EA-A919-DE6DADA2E316}">
      <dgm:prSet/>
      <dgm:spPr/>
      <dgm:t>
        <a:bodyPr/>
        <a:lstStyle/>
        <a:p>
          <a:endParaRPr lang="en-GB"/>
        </a:p>
      </dgm:t>
    </dgm:pt>
    <dgm:pt modelId="{53AB860A-CF57-4D49-A334-1C190530F1F3}" type="pres">
      <dgm:prSet presAssocID="{25F8C603-78F4-4C49-BF43-D2D8320E0819}" presName="Name0" presStyleCnt="0">
        <dgm:presLayoutVars>
          <dgm:dir/>
          <dgm:resizeHandles val="exact"/>
        </dgm:presLayoutVars>
      </dgm:prSet>
      <dgm:spPr/>
    </dgm:pt>
    <dgm:pt modelId="{B7CF5884-A5E5-4328-9E1C-DE5EF84126B4}" type="pres">
      <dgm:prSet presAssocID="{8FB82873-B36C-4031-AFD7-DDA79AF535C0}" presName="composite" presStyleCnt="0"/>
      <dgm:spPr/>
    </dgm:pt>
    <dgm:pt modelId="{F9962A98-4C1C-418D-81AF-62D1A5E1293C}" type="pres">
      <dgm:prSet presAssocID="{8FB82873-B36C-4031-AFD7-DDA79AF535C0}" presName="imagSh" presStyleLbl="bgImgPlace1" presStyleIdx="0" presStyleCnt="3"/>
      <dgm:spPr>
        <a:blipFill rotWithShape="1">
          <a:blip xmlns:r="http://schemas.openxmlformats.org/officeDocument/2006/relationships" r:embed="rId1"/>
          <a:stretch>
            <a:fillRect/>
          </a:stretch>
        </a:blipFill>
      </dgm:spPr>
    </dgm:pt>
    <dgm:pt modelId="{AB590719-67F9-4D57-9841-B51F52B9910C}" type="pres">
      <dgm:prSet presAssocID="{8FB82873-B36C-4031-AFD7-DDA79AF535C0}" presName="txNode" presStyleLbl="node1" presStyleIdx="0" presStyleCnt="3" custLinFactNeighborY="26432">
        <dgm:presLayoutVars>
          <dgm:bulletEnabled val="1"/>
        </dgm:presLayoutVars>
      </dgm:prSet>
      <dgm:spPr/>
    </dgm:pt>
    <dgm:pt modelId="{6077AA9F-2930-424F-B5D3-D15DE14AE5D7}" type="pres">
      <dgm:prSet presAssocID="{41CA9D2E-9CE0-409B-8D13-054FB2E3ED2D}" presName="sibTrans" presStyleLbl="sibTrans2D1" presStyleIdx="0" presStyleCnt="2"/>
      <dgm:spPr/>
    </dgm:pt>
    <dgm:pt modelId="{C3B842ED-61BC-436A-A9F8-DDC6024DDAEF}" type="pres">
      <dgm:prSet presAssocID="{41CA9D2E-9CE0-409B-8D13-054FB2E3ED2D}" presName="connTx" presStyleLbl="sibTrans2D1" presStyleIdx="0" presStyleCnt="2"/>
      <dgm:spPr/>
    </dgm:pt>
    <dgm:pt modelId="{BE59B567-DB4F-4338-B82C-BC8DAE6D6DE4}" type="pres">
      <dgm:prSet presAssocID="{BF1088E6-8938-43A7-9F5D-289CE16915A3}" presName="composite" presStyleCnt="0"/>
      <dgm:spPr/>
    </dgm:pt>
    <dgm:pt modelId="{D3F8DCAD-94D8-422E-9FFA-7CB4A197D52F}" type="pres">
      <dgm:prSet presAssocID="{BF1088E6-8938-43A7-9F5D-289CE16915A3}" presName="imagSh" presStyleLbl="bgImgPlace1" presStyleIdx="1" presStyleCnt="3"/>
      <dgm:spPr>
        <a:blipFill rotWithShape="1">
          <a:blip xmlns:r="http://schemas.openxmlformats.org/officeDocument/2006/relationships" r:embed="rId2"/>
          <a:stretch>
            <a:fillRect/>
          </a:stretch>
        </a:blipFill>
      </dgm:spPr>
    </dgm:pt>
    <dgm:pt modelId="{D1896988-0AAA-4A92-BE40-74C580FFB09F}" type="pres">
      <dgm:prSet presAssocID="{BF1088E6-8938-43A7-9F5D-289CE16915A3}" presName="txNode" presStyleLbl="node1" presStyleIdx="1" presStyleCnt="3" custLinFactNeighborY="26432">
        <dgm:presLayoutVars>
          <dgm:bulletEnabled val="1"/>
        </dgm:presLayoutVars>
      </dgm:prSet>
      <dgm:spPr/>
    </dgm:pt>
    <dgm:pt modelId="{E6E46D3B-B94B-4FAB-832C-FE54F4F5FC13}" type="pres">
      <dgm:prSet presAssocID="{C5FAE8AA-B2C0-4437-8B8B-CDAC774187CD}" presName="sibTrans" presStyleLbl="sibTrans2D1" presStyleIdx="1" presStyleCnt="2"/>
      <dgm:spPr/>
    </dgm:pt>
    <dgm:pt modelId="{66C86AA1-7EDA-48A1-BAB1-7C934F23C89E}" type="pres">
      <dgm:prSet presAssocID="{C5FAE8AA-B2C0-4437-8B8B-CDAC774187CD}" presName="connTx" presStyleLbl="sibTrans2D1" presStyleIdx="1" presStyleCnt="2"/>
      <dgm:spPr/>
    </dgm:pt>
    <dgm:pt modelId="{27740149-8370-4D53-B38E-53DB6536A891}" type="pres">
      <dgm:prSet presAssocID="{8883077C-EE13-4E50-87FD-77CE83CD108F}" presName="composite" presStyleCnt="0"/>
      <dgm:spPr/>
    </dgm:pt>
    <dgm:pt modelId="{1264E886-7029-435F-881A-5681D1F9C0CD}" type="pres">
      <dgm:prSet presAssocID="{8883077C-EE13-4E50-87FD-77CE83CD108F}" presName="imagSh" presStyleLbl="bgImgPlace1" presStyleIdx="2" presStyleCnt="3"/>
      <dgm:spPr>
        <a:blipFill rotWithShape="1">
          <a:blip xmlns:r="http://schemas.openxmlformats.org/officeDocument/2006/relationships" r:embed="rId3"/>
          <a:stretch>
            <a:fillRect/>
          </a:stretch>
        </a:blipFill>
      </dgm:spPr>
    </dgm:pt>
    <dgm:pt modelId="{2EDEBCF2-E470-44E3-B2EB-0D1A892A09BF}" type="pres">
      <dgm:prSet presAssocID="{8883077C-EE13-4E50-87FD-77CE83CD108F}" presName="txNode" presStyleLbl="node1" presStyleIdx="2" presStyleCnt="3" custLinFactNeighborX="-6440" custLinFactNeighborY="27152">
        <dgm:presLayoutVars>
          <dgm:bulletEnabled val="1"/>
        </dgm:presLayoutVars>
      </dgm:prSet>
      <dgm:spPr/>
    </dgm:pt>
  </dgm:ptLst>
  <dgm:cxnLst>
    <dgm:cxn modelId="{71E9C9DD-6BB7-42FC-993A-D02F06639699}" type="presOf" srcId="{41CA9D2E-9CE0-409B-8D13-054FB2E3ED2D}" destId="{6077AA9F-2930-424F-B5D3-D15DE14AE5D7}" srcOrd="0" destOrd="0" presId="urn:microsoft.com/office/officeart/2005/8/layout/hProcess10"/>
    <dgm:cxn modelId="{F4C9F159-FAF2-491C-81D0-0E77FFB4DB56}" type="presOf" srcId="{60078DBE-C823-481A-BF79-E057D5EF1B1E}" destId="{AB590719-67F9-4D57-9841-B51F52B9910C}" srcOrd="0" destOrd="2" presId="urn:microsoft.com/office/officeart/2005/8/layout/hProcess10"/>
    <dgm:cxn modelId="{E5EFE819-DA88-4EB7-B7B4-1EE65A514D80}" type="presOf" srcId="{C0049F0A-B483-4317-86DB-707809879E6B}" destId="{2EDEBCF2-E470-44E3-B2EB-0D1A892A09BF}" srcOrd="0" destOrd="2" presId="urn:microsoft.com/office/officeart/2005/8/layout/hProcess10"/>
    <dgm:cxn modelId="{36D9A4AE-CFC0-4B5F-8635-A53134D45482}" type="presOf" srcId="{C5FAE8AA-B2C0-4437-8B8B-CDAC774187CD}" destId="{66C86AA1-7EDA-48A1-BAB1-7C934F23C89E}" srcOrd="1" destOrd="0" presId="urn:microsoft.com/office/officeart/2005/8/layout/hProcess10"/>
    <dgm:cxn modelId="{32741A71-2DD2-4D1A-8291-2FE53824719D}" srcId="{25F8C603-78F4-4C49-BF43-D2D8320E0819}" destId="{8883077C-EE13-4E50-87FD-77CE83CD108F}" srcOrd="2" destOrd="0" parTransId="{842C99E3-9E77-4FFA-85B8-3D8093C3F97D}" sibTransId="{6A00DA08-C6D1-4C95-A992-0A2FB4BD7E4A}"/>
    <dgm:cxn modelId="{B5E2C70C-57CA-4925-82FA-C56EA8CD940F}" type="presOf" srcId="{C43C16DF-800D-47F5-BCB7-CFA063C7F37C}" destId="{D1896988-0AAA-4A92-BE40-74C580FFB09F}" srcOrd="0" destOrd="4" presId="urn:microsoft.com/office/officeart/2005/8/layout/hProcess10"/>
    <dgm:cxn modelId="{97539049-352C-47BF-AAAC-FCAB289A9FF1}" type="presOf" srcId="{DE85D81D-F684-49EA-95FE-325006AF5D43}" destId="{D1896988-0AAA-4A92-BE40-74C580FFB09F}" srcOrd="0" destOrd="1" presId="urn:microsoft.com/office/officeart/2005/8/layout/hProcess10"/>
    <dgm:cxn modelId="{0D67ED75-2D7A-46B8-9717-6EFCF0A172AC}" type="presOf" srcId="{8883077C-EE13-4E50-87FD-77CE83CD108F}" destId="{2EDEBCF2-E470-44E3-B2EB-0D1A892A09BF}" srcOrd="0" destOrd="0" presId="urn:microsoft.com/office/officeart/2005/8/layout/hProcess10"/>
    <dgm:cxn modelId="{6D89C096-21AF-4C70-A223-B030B44D6C86}" type="presOf" srcId="{3C24561B-2093-465B-8000-7796F17FA9B2}" destId="{AB590719-67F9-4D57-9841-B51F52B9910C}" srcOrd="0" destOrd="5" presId="urn:microsoft.com/office/officeart/2005/8/layout/hProcess10"/>
    <dgm:cxn modelId="{AB7C0678-1214-4FA9-9DBF-0CE06A19BB8D}" type="presOf" srcId="{C0689DA5-FD30-4875-A785-18A0969D55FD}" destId="{D1896988-0AAA-4A92-BE40-74C580FFB09F}" srcOrd="0" destOrd="2" presId="urn:microsoft.com/office/officeart/2005/8/layout/hProcess10"/>
    <dgm:cxn modelId="{5C72D706-A46C-4F04-8B22-88D8895C2535}" srcId="{BF1088E6-8938-43A7-9F5D-289CE16915A3}" destId="{C43C16DF-800D-47F5-BCB7-CFA063C7F37C}" srcOrd="3" destOrd="0" parTransId="{354FEFEB-0514-4576-85CF-0E755C6D11FB}" sibTransId="{CB536726-46C4-4EA4-A112-5AE32E442752}"/>
    <dgm:cxn modelId="{C69AE373-C530-418F-9EA9-121CE6FE8A30}" srcId="{8883077C-EE13-4E50-87FD-77CE83CD108F}" destId="{519DAF60-E45C-4F85-86B4-378FBEC47A87}" srcOrd="0" destOrd="0" parTransId="{20603603-FF71-406A-BDE3-245137EB1C35}" sibTransId="{9D309F06-86D5-4CA3-B864-D776410864A8}"/>
    <dgm:cxn modelId="{72EB8652-D609-4148-877A-862D894D359B}" srcId="{25F8C603-78F4-4C49-BF43-D2D8320E0819}" destId="{BF1088E6-8938-43A7-9F5D-289CE16915A3}" srcOrd="1" destOrd="0" parTransId="{4407A4E5-4DA7-4953-A01F-B9DC2AF14958}" sibTransId="{C5FAE8AA-B2C0-4437-8B8B-CDAC774187CD}"/>
    <dgm:cxn modelId="{F2DB1EE8-6B66-44FE-AB80-C3AA96FC20D7}" srcId="{8883077C-EE13-4E50-87FD-77CE83CD108F}" destId="{43F19C49-EDE1-4ACB-92EE-9975076E7A1D}" srcOrd="2" destOrd="0" parTransId="{24E4A969-3EB5-4387-86CA-93CB16B573FE}" sibTransId="{B49C87B6-5E2D-48A0-A087-11FE033C3D9C}"/>
    <dgm:cxn modelId="{71D26856-2F7D-4A3E-9BBB-759B92055B92}" srcId="{8FB82873-B36C-4031-AFD7-DDA79AF535C0}" destId="{CD2F0051-CDA2-48EC-BE72-698A29821C27}" srcOrd="0" destOrd="0" parTransId="{D28FCBE2-0227-4E09-9739-2AD9A216D63E}" sibTransId="{6974E84D-1E3B-4102-B1A9-855F20D1C8CE}"/>
    <dgm:cxn modelId="{9413C48E-12C0-46DA-8754-87172BCFFCC6}" srcId="{8883077C-EE13-4E50-87FD-77CE83CD108F}" destId="{C0049F0A-B483-4317-86DB-707809879E6B}" srcOrd="1" destOrd="0" parTransId="{8C92184D-AA74-4D90-80AF-C379342E7FCA}" sibTransId="{948CA7A2-8CD7-445B-95C3-D28C12360032}"/>
    <dgm:cxn modelId="{EFC57D0B-E64B-4DC7-8E57-B7012C34A945}" type="presOf" srcId="{C5FAE8AA-B2C0-4437-8B8B-CDAC774187CD}" destId="{E6E46D3B-B94B-4FAB-832C-FE54F4F5FC13}" srcOrd="0" destOrd="0" presId="urn:microsoft.com/office/officeart/2005/8/layout/hProcess10"/>
    <dgm:cxn modelId="{3FE5A29D-4760-44F5-8388-1BB32D3B8009}" type="presOf" srcId="{286991C0-83B7-481B-AE3E-CBF5B3C7199A}" destId="{AB590719-67F9-4D57-9841-B51F52B9910C}" srcOrd="0" destOrd="3" presId="urn:microsoft.com/office/officeart/2005/8/layout/hProcess10"/>
    <dgm:cxn modelId="{DA4FB877-57DD-468D-8EFE-B0987758B6A0}" type="presOf" srcId="{CD2F0051-CDA2-48EC-BE72-698A29821C27}" destId="{AB590719-67F9-4D57-9841-B51F52B9910C}" srcOrd="0" destOrd="1" presId="urn:microsoft.com/office/officeart/2005/8/layout/hProcess10"/>
    <dgm:cxn modelId="{E2BE52E5-949D-44B4-9789-C2EB0A0F7401}" type="presOf" srcId="{F6EFDC8B-1EF9-4EEA-9E4E-3FEA63D01FDD}" destId="{AB590719-67F9-4D57-9841-B51F52B9910C}" srcOrd="0" destOrd="4" presId="urn:microsoft.com/office/officeart/2005/8/layout/hProcess10"/>
    <dgm:cxn modelId="{54F860EB-5500-4ECD-8DD3-FBB9E18A73E2}" srcId="{BF1088E6-8938-43A7-9F5D-289CE16915A3}" destId="{51D44508-752A-449B-A26E-9EC4FAC2F795}" srcOrd="2" destOrd="0" parTransId="{1EA7C3D7-D928-4EA5-A20D-282ABA1634AF}" sibTransId="{278D91B3-BBD9-42D1-A3FE-AC10E5A1825A}"/>
    <dgm:cxn modelId="{1A288A91-20F0-4F06-AD80-1D932B311528}" type="presOf" srcId="{8FB82873-B36C-4031-AFD7-DDA79AF535C0}" destId="{AB590719-67F9-4D57-9841-B51F52B9910C}" srcOrd="0" destOrd="0" presId="urn:microsoft.com/office/officeart/2005/8/layout/hProcess10"/>
    <dgm:cxn modelId="{AA9230AE-19A0-47D2-B62F-4B5F19C4BFEB}" srcId="{25F8C603-78F4-4C49-BF43-D2D8320E0819}" destId="{8FB82873-B36C-4031-AFD7-DDA79AF535C0}" srcOrd="0" destOrd="0" parTransId="{7CDEDADA-336B-4A7C-950A-4901AFDF4753}" sibTransId="{41CA9D2E-9CE0-409B-8D13-054FB2E3ED2D}"/>
    <dgm:cxn modelId="{FC3124D0-4686-4EEF-81B5-5263199A69DB}" srcId="{BF1088E6-8938-43A7-9F5D-289CE16915A3}" destId="{C0689DA5-FD30-4875-A785-18A0969D55FD}" srcOrd="1" destOrd="0" parTransId="{BB6ACD52-DD0A-42F7-B8CD-167294CD205B}" sibTransId="{144EE7B8-712A-4011-AEFF-C3AF6A27CD1F}"/>
    <dgm:cxn modelId="{FBD52864-84A3-46CE-9C65-5E66220CA1B5}" type="presOf" srcId="{41CA9D2E-9CE0-409B-8D13-054FB2E3ED2D}" destId="{C3B842ED-61BC-436A-A9F8-DDC6024DDAEF}" srcOrd="1" destOrd="0" presId="urn:microsoft.com/office/officeart/2005/8/layout/hProcess10"/>
    <dgm:cxn modelId="{607B493E-7B45-49FE-B41C-C4FA4951FEE8}" type="presOf" srcId="{BF1088E6-8938-43A7-9F5D-289CE16915A3}" destId="{D1896988-0AAA-4A92-BE40-74C580FFB09F}" srcOrd="0" destOrd="0" presId="urn:microsoft.com/office/officeart/2005/8/layout/hProcess10"/>
    <dgm:cxn modelId="{0061A887-7DEE-462C-B8B1-CB7BFA06C849}" type="presOf" srcId="{51D44508-752A-449B-A26E-9EC4FAC2F795}" destId="{D1896988-0AAA-4A92-BE40-74C580FFB09F}" srcOrd="0" destOrd="3" presId="urn:microsoft.com/office/officeart/2005/8/layout/hProcess10"/>
    <dgm:cxn modelId="{DE09F45C-1B70-41B4-8EDC-A9112DCB5252}" srcId="{8FB82873-B36C-4031-AFD7-DDA79AF535C0}" destId="{3C24561B-2093-465B-8000-7796F17FA9B2}" srcOrd="4" destOrd="0" parTransId="{028BF80E-CDF6-400D-A69C-7455E51C339E}" sibTransId="{9A9D518A-15A6-4563-8CE9-7FCBC68614C1}"/>
    <dgm:cxn modelId="{7A6C4081-DFD5-4E9C-89D2-6E5E20872308}" type="presOf" srcId="{519DAF60-E45C-4F85-86B4-378FBEC47A87}" destId="{2EDEBCF2-E470-44E3-B2EB-0D1A892A09BF}" srcOrd="0" destOrd="1" presId="urn:microsoft.com/office/officeart/2005/8/layout/hProcess10"/>
    <dgm:cxn modelId="{F0B33D5C-9F9E-41C7-82D5-392AF34570CE}" type="presOf" srcId="{25F8C603-78F4-4C49-BF43-D2D8320E0819}" destId="{53AB860A-CF57-4D49-A334-1C190530F1F3}" srcOrd="0" destOrd="0" presId="urn:microsoft.com/office/officeart/2005/8/layout/hProcess10"/>
    <dgm:cxn modelId="{CDD14088-674E-4AD0-A320-BC376D9CAA45}" srcId="{BF1088E6-8938-43A7-9F5D-289CE16915A3}" destId="{DE85D81D-F684-49EA-95FE-325006AF5D43}" srcOrd="0" destOrd="0" parTransId="{C07AC4F5-20FE-4ED3-8AEE-F1FA8B21DF91}" sibTransId="{3DEA73D5-8A31-415E-959A-6B630ECF8137}"/>
    <dgm:cxn modelId="{7AA8D8AA-BF68-438A-9F21-248CD667A15E}" srcId="{8FB82873-B36C-4031-AFD7-DDA79AF535C0}" destId="{F6EFDC8B-1EF9-4EEA-9E4E-3FEA63D01FDD}" srcOrd="3" destOrd="0" parTransId="{F534300B-85B9-4A83-B1D9-82DEDAFDFC7E}" sibTransId="{823267A3-1A62-436C-8DB2-381DA49E38AF}"/>
    <dgm:cxn modelId="{FB7FB734-BBB6-40EA-A919-DE6DADA2E316}" srcId="{8FB82873-B36C-4031-AFD7-DDA79AF535C0}" destId="{286991C0-83B7-481B-AE3E-CBF5B3C7199A}" srcOrd="2" destOrd="0" parTransId="{5DC38797-AA3C-4C3C-9CCB-622357209F7C}" sibTransId="{D604BF16-5E1A-4463-997F-1528F10600BC}"/>
    <dgm:cxn modelId="{2DD8552B-7529-48DC-B72F-819005AB4168}" srcId="{8FB82873-B36C-4031-AFD7-DDA79AF535C0}" destId="{60078DBE-C823-481A-BF79-E057D5EF1B1E}" srcOrd="1" destOrd="0" parTransId="{830C3732-448D-4D3F-AD9F-E2073AE3AC1A}" sibTransId="{936FA930-D3B5-4C4A-B021-3A7DE5F00428}"/>
    <dgm:cxn modelId="{6D461D1E-ED1E-4A91-8489-AAC27F1EC88F}" type="presOf" srcId="{43F19C49-EDE1-4ACB-92EE-9975076E7A1D}" destId="{2EDEBCF2-E470-44E3-B2EB-0D1A892A09BF}" srcOrd="0" destOrd="3" presId="urn:microsoft.com/office/officeart/2005/8/layout/hProcess10"/>
    <dgm:cxn modelId="{47C6230A-663F-407C-80F4-D77D4591EFEF}" type="presParOf" srcId="{53AB860A-CF57-4D49-A334-1C190530F1F3}" destId="{B7CF5884-A5E5-4328-9E1C-DE5EF84126B4}" srcOrd="0" destOrd="0" presId="urn:microsoft.com/office/officeart/2005/8/layout/hProcess10"/>
    <dgm:cxn modelId="{DBDB1F5E-F980-4C2C-88D4-D03BA8E9EE0B}" type="presParOf" srcId="{B7CF5884-A5E5-4328-9E1C-DE5EF84126B4}" destId="{F9962A98-4C1C-418D-81AF-62D1A5E1293C}" srcOrd="0" destOrd="0" presId="urn:microsoft.com/office/officeart/2005/8/layout/hProcess10"/>
    <dgm:cxn modelId="{75902C8D-6D5B-496A-AEBE-8BD3CF23B208}" type="presParOf" srcId="{B7CF5884-A5E5-4328-9E1C-DE5EF84126B4}" destId="{AB590719-67F9-4D57-9841-B51F52B9910C}" srcOrd="1" destOrd="0" presId="urn:microsoft.com/office/officeart/2005/8/layout/hProcess10"/>
    <dgm:cxn modelId="{4BC35C93-3664-40FE-BBC6-77039A09CC73}" type="presParOf" srcId="{53AB860A-CF57-4D49-A334-1C190530F1F3}" destId="{6077AA9F-2930-424F-B5D3-D15DE14AE5D7}" srcOrd="1" destOrd="0" presId="urn:microsoft.com/office/officeart/2005/8/layout/hProcess10"/>
    <dgm:cxn modelId="{B7F0DB55-0F8F-4777-8F55-AEBB7278399D}" type="presParOf" srcId="{6077AA9F-2930-424F-B5D3-D15DE14AE5D7}" destId="{C3B842ED-61BC-436A-A9F8-DDC6024DDAEF}" srcOrd="0" destOrd="0" presId="urn:microsoft.com/office/officeart/2005/8/layout/hProcess10"/>
    <dgm:cxn modelId="{6E72B88F-7F6E-42F9-A2AF-C3EF61EBB08B}" type="presParOf" srcId="{53AB860A-CF57-4D49-A334-1C190530F1F3}" destId="{BE59B567-DB4F-4338-B82C-BC8DAE6D6DE4}" srcOrd="2" destOrd="0" presId="urn:microsoft.com/office/officeart/2005/8/layout/hProcess10"/>
    <dgm:cxn modelId="{799EE113-58DE-42C6-9E67-C255EAA1BB43}" type="presParOf" srcId="{BE59B567-DB4F-4338-B82C-BC8DAE6D6DE4}" destId="{D3F8DCAD-94D8-422E-9FFA-7CB4A197D52F}" srcOrd="0" destOrd="0" presId="urn:microsoft.com/office/officeart/2005/8/layout/hProcess10"/>
    <dgm:cxn modelId="{42DE4E24-3F6E-4D68-8AB3-46F1C666BFE7}" type="presParOf" srcId="{BE59B567-DB4F-4338-B82C-BC8DAE6D6DE4}" destId="{D1896988-0AAA-4A92-BE40-74C580FFB09F}" srcOrd="1" destOrd="0" presId="urn:microsoft.com/office/officeart/2005/8/layout/hProcess10"/>
    <dgm:cxn modelId="{586DB575-79A1-48E5-907D-B982757A4267}" type="presParOf" srcId="{53AB860A-CF57-4D49-A334-1C190530F1F3}" destId="{E6E46D3B-B94B-4FAB-832C-FE54F4F5FC13}" srcOrd="3" destOrd="0" presId="urn:microsoft.com/office/officeart/2005/8/layout/hProcess10"/>
    <dgm:cxn modelId="{D291E347-5C60-4500-ACE8-BD1E36CCF161}" type="presParOf" srcId="{E6E46D3B-B94B-4FAB-832C-FE54F4F5FC13}" destId="{66C86AA1-7EDA-48A1-BAB1-7C934F23C89E}" srcOrd="0" destOrd="0" presId="urn:microsoft.com/office/officeart/2005/8/layout/hProcess10"/>
    <dgm:cxn modelId="{06835392-37C4-4DC3-A818-74FCF1676110}" type="presParOf" srcId="{53AB860A-CF57-4D49-A334-1C190530F1F3}" destId="{27740149-8370-4D53-B38E-53DB6536A891}" srcOrd="4" destOrd="0" presId="urn:microsoft.com/office/officeart/2005/8/layout/hProcess10"/>
    <dgm:cxn modelId="{A3014E6F-CBCF-4A6C-811B-3C14065949DD}" type="presParOf" srcId="{27740149-8370-4D53-B38E-53DB6536A891}" destId="{1264E886-7029-435F-881A-5681D1F9C0CD}" srcOrd="0" destOrd="0" presId="urn:microsoft.com/office/officeart/2005/8/layout/hProcess10"/>
    <dgm:cxn modelId="{A805C67B-B76A-4E33-98FA-8F23153B8E62}" type="presParOf" srcId="{27740149-8370-4D53-B38E-53DB6536A891}" destId="{2EDEBCF2-E470-44E3-B2EB-0D1A892A09BF}"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30EB85-1A1A-47F8-9AC3-29E57551E9A2}" type="doc">
      <dgm:prSet loTypeId="urn:microsoft.com/office/officeart/2005/8/layout/target2" loCatId="relationship" qsTypeId="urn:microsoft.com/office/officeart/2005/8/quickstyle/simple1" qsCatId="simple" csTypeId="urn:microsoft.com/office/officeart/2005/8/colors/colorful4" csCatId="colorful" phldr="1"/>
      <dgm:spPr/>
      <dgm:t>
        <a:bodyPr/>
        <a:lstStyle/>
        <a:p>
          <a:endParaRPr lang="en-GB"/>
        </a:p>
      </dgm:t>
    </dgm:pt>
    <dgm:pt modelId="{F13BEF91-1F72-4BB8-A4F3-45A1F0F0CF76}">
      <dgm:prSet phldrT="[Text]"/>
      <dgm:spPr/>
      <dgm:t>
        <a:bodyPr/>
        <a:lstStyle/>
        <a:p>
          <a:r>
            <a:rPr lang="en-GB" dirty="0"/>
            <a:t>Algorithms</a:t>
          </a:r>
        </a:p>
      </dgm:t>
    </dgm:pt>
    <dgm:pt modelId="{D8FEB7DA-6003-405A-A85A-0A4A260ABE72}" type="parTrans" cxnId="{43265FF5-4F4D-4C1A-A4FB-41D437793156}">
      <dgm:prSet/>
      <dgm:spPr/>
      <dgm:t>
        <a:bodyPr/>
        <a:lstStyle/>
        <a:p>
          <a:endParaRPr lang="en-GB"/>
        </a:p>
      </dgm:t>
    </dgm:pt>
    <dgm:pt modelId="{58323117-8688-4011-AA5C-55DBED2E0DF2}" type="sibTrans" cxnId="{43265FF5-4F4D-4C1A-A4FB-41D437793156}">
      <dgm:prSet/>
      <dgm:spPr/>
      <dgm:t>
        <a:bodyPr/>
        <a:lstStyle/>
        <a:p>
          <a:endParaRPr lang="en-GB"/>
        </a:p>
      </dgm:t>
    </dgm:pt>
    <dgm:pt modelId="{4AF73416-C3F3-4683-83E6-AA23C3BE88B9}">
      <dgm:prSet phldrT="[Text]"/>
      <dgm:spPr/>
      <dgm:t>
        <a:bodyPr/>
        <a:lstStyle/>
        <a:p>
          <a:r>
            <a:rPr lang="en-GB" dirty="0"/>
            <a:t>Corrections</a:t>
          </a:r>
        </a:p>
      </dgm:t>
    </dgm:pt>
    <dgm:pt modelId="{67413481-19BC-462B-8888-2E55F3242E95}" type="parTrans" cxnId="{F49E4DC6-FAC9-42F0-BF42-9E4E7842597E}">
      <dgm:prSet/>
      <dgm:spPr/>
      <dgm:t>
        <a:bodyPr/>
        <a:lstStyle/>
        <a:p>
          <a:endParaRPr lang="en-GB"/>
        </a:p>
      </dgm:t>
    </dgm:pt>
    <dgm:pt modelId="{736A1D30-D3D5-46DE-8950-8FD3D5225487}" type="sibTrans" cxnId="{F49E4DC6-FAC9-42F0-BF42-9E4E7842597E}">
      <dgm:prSet/>
      <dgm:spPr/>
      <dgm:t>
        <a:bodyPr/>
        <a:lstStyle/>
        <a:p>
          <a:endParaRPr lang="en-GB"/>
        </a:p>
      </dgm:t>
    </dgm:pt>
    <dgm:pt modelId="{C62163BE-6782-42BB-BBB8-346242273139}">
      <dgm:prSet phldrT="[Text]"/>
      <dgm:spPr/>
      <dgm:t>
        <a:bodyPr/>
        <a:lstStyle/>
        <a:p>
          <a:r>
            <a:rPr lang="en-GB" dirty="0"/>
            <a:t>Input / Output</a:t>
          </a:r>
        </a:p>
      </dgm:t>
    </dgm:pt>
    <dgm:pt modelId="{B7557275-5B92-49A4-A4AD-1E781BDD015C}" type="parTrans" cxnId="{DC029BAD-9BDE-412B-B021-6C19CA5A447D}">
      <dgm:prSet/>
      <dgm:spPr/>
      <dgm:t>
        <a:bodyPr/>
        <a:lstStyle/>
        <a:p>
          <a:endParaRPr lang="en-GB"/>
        </a:p>
      </dgm:t>
    </dgm:pt>
    <dgm:pt modelId="{7BF59AA9-A54E-47BF-8BAF-3D0C30D14A80}" type="sibTrans" cxnId="{DC029BAD-9BDE-412B-B021-6C19CA5A447D}">
      <dgm:prSet/>
      <dgm:spPr/>
      <dgm:t>
        <a:bodyPr/>
        <a:lstStyle/>
        <a:p>
          <a:endParaRPr lang="en-GB"/>
        </a:p>
      </dgm:t>
    </dgm:pt>
    <dgm:pt modelId="{82498C31-7E66-456A-B207-163B1FF8E51C}">
      <dgm:prSet phldrT="[Text]"/>
      <dgm:spPr/>
      <dgm:t>
        <a:bodyPr/>
        <a:lstStyle/>
        <a:p>
          <a:r>
            <a:rPr lang="en-GB" dirty="0"/>
            <a:t>Support Services</a:t>
          </a:r>
        </a:p>
      </dgm:t>
    </dgm:pt>
    <dgm:pt modelId="{EB94F3F6-1C46-41C4-8353-20AFF9DE61DC}" type="parTrans" cxnId="{5D1B3B09-F916-4392-83AC-31B2D1DFB1D8}">
      <dgm:prSet/>
      <dgm:spPr/>
      <dgm:t>
        <a:bodyPr/>
        <a:lstStyle/>
        <a:p>
          <a:endParaRPr lang="en-GB"/>
        </a:p>
      </dgm:t>
    </dgm:pt>
    <dgm:pt modelId="{7E0B38EC-9D8C-4252-AF5F-8A1BC4EFAF34}" type="sibTrans" cxnId="{5D1B3B09-F916-4392-83AC-31B2D1DFB1D8}">
      <dgm:prSet/>
      <dgm:spPr/>
      <dgm:t>
        <a:bodyPr/>
        <a:lstStyle/>
        <a:p>
          <a:endParaRPr lang="en-GB"/>
        </a:p>
      </dgm:t>
    </dgm:pt>
    <dgm:pt modelId="{FFEF05FB-131B-4238-91A9-F090C86A9290}">
      <dgm:prSet phldrT="[Text]"/>
      <dgm:spPr/>
      <dgm:t>
        <a:bodyPr/>
        <a:lstStyle/>
        <a:p>
          <a:r>
            <a:rPr lang="en-GB" dirty="0"/>
            <a:t>Live Data</a:t>
          </a:r>
        </a:p>
      </dgm:t>
    </dgm:pt>
    <dgm:pt modelId="{FEDAF271-BD57-4D35-9E0F-C7337BEAC9AE}" type="parTrans" cxnId="{F4EDA903-8BAB-48F0-B288-4EF36F84A4B1}">
      <dgm:prSet/>
      <dgm:spPr/>
      <dgm:t>
        <a:bodyPr/>
        <a:lstStyle/>
        <a:p>
          <a:endParaRPr lang="en-GB"/>
        </a:p>
      </dgm:t>
    </dgm:pt>
    <dgm:pt modelId="{789A107E-720D-4782-BB16-741F3BA2F5C6}" type="sibTrans" cxnId="{F4EDA903-8BAB-48F0-B288-4EF36F84A4B1}">
      <dgm:prSet/>
      <dgm:spPr/>
      <dgm:t>
        <a:bodyPr/>
        <a:lstStyle/>
        <a:p>
          <a:endParaRPr lang="en-GB"/>
        </a:p>
      </dgm:t>
    </dgm:pt>
    <dgm:pt modelId="{0CDDDA1F-7A09-4C76-AC9D-987B053FA39C}">
      <dgm:prSet phldrT="[Text]"/>
      <dgm:spPr/>
      <dgm:t>
        <a:bodyPr/>
        <a:lstStyle/>
        <a:p>
          <a:r>
            <a:rPr lang="en-GB" dirty="0"/>
            <a:t>Model Fitting</a:t>
          </a:r>
        </a:p>
      </dgm:t>
    </dgm:pt>
    <dgm:pt modelId="{A7DDAC6D-8B18-4C94-8B28-C99C2F2DCDED}" type="parTrans" cxnId="{91DAD913-AFB5-42D7-B22E-65CC22515B38}">
      <dgm:prSet/>
      <dgm:spPr/>
      <dgm:t>
        <a:bodyPr/>
        <a:lstStyle/>
        <a:p>
          <a:endParaRPr lang="en-GB"/>
        </a:p>
      </dgm:t>
    </dgm:pt>
    <dgm:pt modelId="{7BB68B7E-4F67-4339-B8E3-0DE8B8584D47}" type="sibTrans" cxnId="{91DAD913-AFB5-42D7-B22E-65CC22515B38}">
      <dgm:prSet/>
      <dgm:spPr/>
      <dgm:t>
        <a:bodyPr/>
        <a:lstStyle/>
        <a:p>
          <a:endParaRPr lang="en-GB"/>
        </a:p>
      </dgm:t>
    </dgm:pt>
    <dgm:pt modelId="{41933427-F200-4429-B3F1-395210ABAE4C}">
      <dgm:prSet phldrT="[Text]"/>
      <dgm:spPr/>
      <dgm:t>
        <a:bodyPr/>
        <a:lstStyle/>
        <a:p>
          <a:r>
            <a:rPr lang="en-GB" dirty="0"/>
            <a:t>Workspaces</a:t>
          </a:r>
        </a:p>
      </dgm:t>
    </dgm:pt>
    <dgm:pt modelId="{C76E5FE0-5317-494C-A5D3-FFB438B7DB3E}" type="parTrans" cxnId="{61FCE568-E4BF-4A90-AB50-3D6984F17B43}">
      <dgm:prSet/>
      <dgm:spPr/>
      <dgm:t>
        <a:bodyPr/>
        <a:lstStyle/>
        <a:p>
          <a:endParaRPr lang="en-GB"/>
        </a:p>
      </dgm:t>
    </dgm:pt>
    <dgm:pt modelId="{834F49FF-E250-46E2-93B5-075AB553B8F3}" type="sibTrans" cxnId="{61FCE568-E4BF-4A90-AB50-3D6984F17B43}">
      <dgm:prSet/>
      <dgm:spPr/>
      <dgm:t>
        <a:bodyPr/>
        <a:lstStyle/>
        <a:p>
          <a:endParaRPr lang="en-GB"/>
        </a:p>
      </dgm:t>
    </dgm:pt>
    <dgm:pt modelId="{F5164071-7D94-4026-AF3F-C8FC6813163F}">
      <dgm:prSet phldrT="[Text]"/>
      <dgm:spPr/>
      <dgm:t>
        <a:bodyPr/>
        <a:lstStyle/>
        <a:p>
          <a:r>
            <a:rPr lang="en-GB" dirty="0"/>
            <a:t>Data</a:t>
          </a:r>
        </a:p>
      </dgm:t>
    </dgm:pt>
    <dgm:pt modelId="{4CA4735C-DDDF-40BC-AA91-0A8A3EDE2CF7}" type="parTrans" cxnId="{BC0F27EC-0394-4BC2-BD15-1454CFDD3E0C}">
      <dgm:prSet/>
      <dgm:spPr/>
      <dgm:t>
        <a:bodyPr/>
        <a:lstStyle/>
        <a:p>
          <a:endParaRPr lang="en-GB"/>
        </a:p>
      </dgm:t>
    </dgm:pt>
    <dgm:pt modelId="{039BB95A-F0F0-4224-8E16-56D94430B733}" type="sibTrans" cxnId="{BC0F27EC-0394-4BC2-BD15-1454CFDD3E0C}">
      <dgm:prSet/>
      <dgm:spPr/>
      <dgm:t>
        <a:bodyPr/>
        <a:lstStyle/>
        <a:p>
          <a:endParaRPr lang="en-GB"/>
        </a:p>
      </dgm:t>
    </dgm:pt>
    <dgm:pt modelId="{57D0F59C-38AE-4E02-A754-391964EF7F33}">
      <dgm:prSet phldrT="[Text]"/>
      <dgm:spPr/>
      <dgm:t>
        <a:bodyPr/>
        <a:lstStyle/>
        <a:p>
          <a:r>
            <a:rPr lang="en-GB" dirty="0"/>
            <a:t>Sample Info</a:t>
          </a:r>
        </a:p>
      </dgm:t>
    </dgm:pt>
    <dgm:pt modelId="{9A075745-D9D5-4D73-A791-87BB90DBFE60}" type="parTrans" cxnId="{1BEEC43F-2DCC-498A-93BB-DABA86DE62FC}">
      <dgm:prSet/>
      <dgm:spPr/>
      <dgm:t>
        <a:bodyPr/>
        <a:lstStyle/>
        <a:p>
          <a:endParaRPr lang="en-GB"/>
        </a:p>
      </dgm:t>
    </dgm:pt>
    <dgm:pt modelId="{2E2473D1-2942-463E-BBFB-94983A34B49D}" type="sibTrans" cxnId="{1BEEC43F-2DCC-498A-93BB-DABA86DE62FC}">
      <dgm:prSet/>
      <dgm:spPr/>
      <dgm:t>
        <a:bodyPr/>
        <a:lstStyle/>
        <a:p>
          <a:endParaRPr lang="en-GB"/>
        </a:p>
      </dgm:t>
    </dgm:pt>
    <dgm:pt modelId="{36C10569-86EF-4CDF-848A-0BF9DB48F695}">
      <dgm:prSet phldrT="[Text]"/>
      <dgm:spPr/>
      <dgm:t>
        <a:bodyPr/>
        <a:lstStyle/>
        <a:p>
          <a:r>
            <a:rPr lang="en-GB" dirty="0"/>
            <a:t>Instrument Geometry</a:t>
          </a:r>
        </a:p>
      </dgm:t>
    </dgm:pt>
    <dgm:pt modelId="{77DBAF16-2AB5-49E3-B134-B4E35C9D6347}" type="parTrans" cxnId="{4B00F568-54AB-4684-BAD8-D177D621FBF6}">
      <dgm:prSet/>
      <dgm:spPr/>
      <dgm:t>
        <a:bodyPr/>
        <a:lstStyle/>
        <a:p>
          <a:endParaRPr lang="en-GB"/>
        </a:p>
      </dgm:t>
    </dgm:pt>
    <dgm:pt modelId="{887A29D5-9EE1-40F5-B8C8-38E826D47589}" type="sibTrans" cxnId="{4B00F568-54AB-4684-BAD8-D177D621FBF6}">
      <dgm:prSet/>
      <dgm:spPr/>
      <dgm:t>
        <a:bodyPr/>
        <a:lstStyle/>
        <a:p>
          <a:endParaRPr lang="en-GB"/>
        </a:p>
      </dgm:t>
    </dgm:pt>
    <dgm:pt modelId="{ED5E6C5D-3EF6-497E-9C06-27BD9D699863}">
      <dgm:prSet phldrT="[Text]"/>
      <dgm:spPr/>
      <dgm:t>
        <a:bodyPr/>
        <a:lstStyle/>
        <a:p>
          <a:r>
            <a:rPr lang="en-GB" dirty="0"/>
            <a:t>Transforms</a:t>
          </a:r>
        </a:p>
      </dgm:t>
    </dgm:pt>
    <dgm:pt modelId="{C5220F63-7A2F-4952-8717-C84BCEF6F3B3}" type="parTrans" cxnId="{3D8AEB69-DB94-44C4-9FA1-36AB327012C4}">
      <dgm:prSet/>
      <dgm:spPr/>
      <dgm:t>
        <a:bodyPr/>
        <a:lstStyle/>
        <a:p>
          <a:endParaRPr lang="en-GB"/>
        </a:p>
      </dgm:t>
    </dgm:pt>
    <dgm:pt modelId="{CB9C752E-F1FA-49BC-863A-4784A140570B}" type="sibTrans" cxnId="{3D8AEB69-DB94-44C4-9FA1-36AB327012C4}">
      <dgm:prSet/>
      <dgm:spPr/>
      <dgm:t>
        <a:bodyPr/>
        <a:lstStyle/>
        <a:p>
          <a:endParaRPr lang="en-GB"/>
        </a:p>
      </dgm:t>
    </dgm:pt>
    <dgm:pt modelId="{00065AEA-C474-4E0A-BF39-E3C03E8143B5}">
      <dgm:prSet phldrT="[Text]"/>
      <dgm:spPr/>
      <dgm:t>
        <a:bodyPr/>
        <a:lstStyle/>
        <a:p>
          <a:r>
            <a:rPr lang="en-GB" dirty="0"/>
            <a:t>Diagnostics</a:t>
          </a:r>
        </a:p>
      </dgm:t>
    </dgm:pt>
    <dgm:pt modelId="{AF53DBCE-DA69-4169-8FE8-5CA0E54F12C2}" type="parTrans" cxnId="{68C23F03-0810-4A71-88A4-11A5BDCA369E}">
      <dgm:prSet/>
      <dgm:spPr/>
      <dgm:t>
        <a:bodyPr/>
        <a:lstStyle/>
        <a:p>
          <a:endParaRPr lang="en-GB"/>
        </a:p>
      </dgm:t>
    </dgm:pt>
    <dgm:pt modelId="{0EC2060C-996E-4D26-B540-74CA69B2E8F2}" type="sibTrans" cxnId="{68C23F03-0810-4A71-88A4-11A5BDCA369E}">
      <dgm:prSet/>
      <dgm:spPr/>
      <dgm:t>
        <a:bodyPr/>
        <a:lstStyle/>
        <a:p>
          <a:endParaRPr lang="en-GB"/>
        </a:p>
      </dgm:t>
    </dgm:pt>
    <dgm:pt modelId="{AF5DDBF6-2BDC-48F9-A3CD-DC5825EA4A57}">
      <dgm:prSet phldrT="[Text]"/>
      <dgm:spPr/>
      <dgm:t>
        <a:bodyPr/>
        <a:lstStyle/>
        <a:p>
          <a:r>
            <a:rPr lang="en-GB" dirty="0"/>
            <a:t>Filtering</a:t>
          </a:r>
        </a:p>
      </dgm:t>
    </dgm:pt>
    <dgm:pt modelId="{FEE24B89-F7D2-4F1E-B231-D090207A467B}" type="parTrans" cxnId="{F8715775-18E1-489D-974D-42F993563E6F}">
      <dgm:prSet/>
      <dgm:spPr/>
      <dgm:t>
        <a:bodyPr/>
        <a:lstStyle/>
        <a:p>
          <a:endParaRPr lang="en-GB"/>
        </a:p>
      </dgm:t>
    </dgm:pt>
    <dgm:pt modelId="{FB817A96-B894-44C5-8C6D-7FA0C48F5137}" type="sibTrans" cxnId="{F8715775-18E1-489D-974D-42F993563E6F}">
      <dgm:prSet/>
      <dgm:spPr/>
      <dgm:t>
        <a:bodyPr/>
        <a:lstStyle/>
        <a:p>
          <a:endParaRPr lang="en-GB"/>
        </a:p>
      </dgm:t>
    </dgm:pt>
    <dgm:pt modelId="{AE30461D-A68E-40BA-ACA4-CED1A7B0A02D}">
      <dgm:prSet phldrT="[Text]"/>
      <dgm:spPr/>
      <dgm:t>
        <a:bodyPr/>
        <a:lstStyle/>
        <a:p>
          <a:r>
            <a:rPr lang="en-GB" dirty="0"/>
            <a:t>Simulation</a:t>
          </a:r>
        </a:p>
      </dgm:t>
    </dgm:pt>
    <dgm:pt modelId="{B17A7954-1873-4723-87DA-7F974077D571}" type="parTrans" cxnId="{DB3F29D2-AF97-4B1F-95B6-134F6E350F6A}">
      <dgm:prSet/>
      <dgm:spPr/>
      <dgm:t>
        <a:bodyPr/>
        <a:lstStyle/>
        <a:p>
          <a:endParaRPr lang="en-GB"/>
        </a:p>
      </dgm:t>
    </dgm:pt>
    <dgm:pt modelId="{F35DF4D1-9D5F-4689-8590-5EC77D225E00}" type="sibTrans" cxnId="{DB3F29D2-AF97-4B1F-95B6-134F6E350F6A}">
      <dgm:prSet/>
      <dgm:spPr/>
      <dgm:t>
        <a:bodyPr/>
        <a:lstStyle/>
        <a:p>
          <a:endParaRPr lang="en-GB"/>
        </a:p>
      </dgm:t>
    </dgm:pt>
    <dgm:pt modelId="{B4AE5FA2-65C0-4D69-B3A2-E3162E3CB984}">
      <dgm:prSet phldrT="[Text]"/>
      <dgm:spPr/>
      <dgm:t>
        <a:bodyPr/>
        <a:lstStyle/>
        <a:p>
          <a:r>
            <a:rPr lang="en-GB" dirty="0"/>
            <a:t>Technique Specific</a:t>
          </a:r>
        </a:p>
      </dgm:t>
    </dgm:pt>
    <dgm:pt modelId="{B211A868-75A9-48BE-8909-2929A2F0E15D}" type="parTrans" cxnId="{7FDA2DB8-1C12-4761-9E6B-C965685FB177}">
      <dgm:prSet/>
      <dgm:spPr/>
      <dgm:t>
        <a:bodyPr/>
        <a:lstStyle/>
        <a:p>
          <a:endParaRPr lang="en-GB"/>
        </a:p>
      </dgm:t>
    </dgm:pt>
    <dgm:pt modelId="{DEF4291B-F941-42C8-924D-4D68EDF100A2}" type="sibTrans" cxnId="{7FDA2DB8-1C12-4761-9E6B-C965685FB177}">
      <dgm:prSet/>
      <dgm:spPr/>
      <dgm:t>
        <a:bodyPr/>
        <a:lstStyle/>
        <a:p>
          <a:endParaRPr lang="en-GB"/>
        </a:p>
      </dgm:t>
    </dgm:pt>
    <dgm:pt modelId="{A005EEE0-F642-41E6-9262-DEB7C1C4231C}" type="pres">
      <dgm:prSet presAssocID="{B030EB85-1A1A-47F8-9AC3-29E57551E9A2}" presName="Name0" presStyleCnt="0">
        <dgm:presLayoutVars>
          <dgm:chMax val="3"/>
          <dgm:chPref val="1"/>
          <dgm:dir/>
          <dgm:animLvl val="lvl"/>
          <dgm:resizeHandles/>
        </dgm:presLayoutVars>
      </dgm:prSet>
      <dgm:spPr/>
    </dgm:pt>
    <dgm:pt modelId="{0938CFA1-0EC5-4B66-B728-5FF151BF658C}" type="pres">
      <dgm:prSet presAssocID="{B030EB85-1A1A-47F8-9AC3-29E57551E9A2}" presName="outerBox" presStyleCnt="0"/>
      <dgm:spPr/>
    </dgm:pt>
    <dgm:pt modelId="{1B7C0D3B-165D-499F-A237-A954C1715892}" type="pres">
      <dgm:prSet presAssocID="{B030EB85-1A1A-47F8-9AC3-29E57551E9A2}" presName="outerBoxParent" presStyleLbl="node1" presStyleIdx="0" presStyleCnt="3" custLinFactNeighborX="10677"/>
      <dgm:spPr/>
    </dgm:pt>
    <dgm:pt modelId="{A3645429-C158-421C-88D8-8500C49FD7B3}" type="pres">
      <dgm:prSet presAssocID="{B030EB85-1A1A-47F8-9AC3-29E57551E9A2}" presName="outerBoxChildren" presStyleCnt="0"/>
      <dgm:spPr/>
    </dgm:pt>
    <dgm:pt modelId="{1D39EF8C-60F3-4F67-9087-B7C40819E011}" type="pres">
      <dgm:prSet presAssocID="{4AF73416-C3F3-4683-83E6-AA23C3BE88B9}" presName="oChild" presStyleLbl="fgAcc1" presStyleIdx="0" presStyleCnt="12">
        <dgm:presLayoutVars>
          <dgm:bulletEnabled val="1"/>
        </dgm:presLayoutVars>
      </dgm:prSet>
      <dgm:spPr/>
    </dgm:pt>
    <dgm:pt modelId="{2871B9AA-7583-4FF5-BB31-DF45C1582F6E}" type="pres">
      <dgm:prSet presAssocID="{736A1D30-D3D5-46DE-8950-8FD3D5225487}" presName="outerSibTrans" presStyleCnt="0"/>
      <dgm:spPr/>
    </dgm:pt>
    <dgm:pt modelId="{C1B09658-8A4D-46A7-9996-5E0396F630C4}" type="pres">
      <dgm:prSet presAssocID="{C62163BE-6782-42BB-BBB8-346242273139}" presName="oChild" presStyleLbl="fgAcc1" presStyleIdx="1" presStyleCnt="12">
        <dgm:presLayoutVars>
          <dgm:bulletEnabled val="1"/>
        </dgm:presLayoutVars>
      </dgm:prSet>
      <dgm:spPr/>
    </dgm:pt>
    <dgm:pt modelId="{F188826A-D5EF-470D-9772-1E641C2CA781}" type="pres">
      <dgm:prSet presAssocID="{7BF59AA9-A54E-47BF-8BAF-3D0C30D14A80}" presName="outerSibTrans" presStyleCnt="0"/>
      <dgm:spPr/>
    </dgm:pt>
    <dgm:pt modelId="{6D882243-0A0E-4025-8693-22895F0E129F}" type="pres">
      <dgm:prSet presAssocID="{ED5E6C5D-3EF6-497E-9C06-27BD9D699863}" presName="oChild" presStyleLbl="fgAcc1" presStyleIdx="2" presStyleCnt="12">
        <dgm:presLayoutVars>
          <dgm:bulletEnabled val="1"/>
        </dgm:presLayoutVars>
      </dgm:prSet>
      <dgm:spPr/>
    </dgm:pt>
    <dgm:pt modelId="{7666A707-E1C7-4BBB-A823-36F5C0E39527}" type="pres">
      <dgm:prSet presAssocID="{CB9C752E-F1FA-49BC-863A-4784A140570B}" presName="outerSibTrans" presStyleCnt="0"/>
      <dgm:spPr/>
    </dgm:pt>
    <dgm:pt modelId="{9F12A7B5-45F2-4BF0-A5E8-C7073891EE32}" type="pres">
      <dgm:prSet presAssocID="{00065AEA-C474-4E0A-BF39-E3C03E8143B5}" presName="oChild" presStyleLbl="fgAcc1" presStyleIdx="3" presStyleCnt="12">
        <dgm:presLayoutVars>
          <dgm:bulletEnabled val="1"/>
        </dgm:presLayoutVars>
      </dgm:prSet>
      <dgm:spPr/>
    </dgm:pt>
    <dgm:pt modelId="{E10C4941-B3B0-4C81-AA42-C91D483BD3E9}" type="pres">
      <dgm:prSet presAssocID="{0EC2060C-996E-4D26-B540-74CA69B2E8F2}" presName="outerSibTrans" presStyleCnt="0"/>
      <dgm:spPr/>
    </dgm:pt>
    <dgm:pt modelId="{0C6FBADF-29C0-47D5-A575-A29F2B926AB4}" type="pres">
      <dgm:prSet presAssocID="{AF5DDBF6-2BDC-48F9-A3CD-DC5825EA4A57}" presName="oChild" presStyleLbl="fgAcc1" presStyleIdx="4" presStyleCnt="12">
        <dgm:presLayoutVars>
          <dgm:bulletEnabled val="1"/>
        </dgm:presLayoutVars>
      </dgm:prSet>
      <dgm:spPr/>
    </dgm:pt>
    <dgm:pt modelId="{0C7B38E3-9C29-43C9-9F36-610BAE4B758A}" type="pres">
      <dgm:prSet presAssocID="{FB817A96-B894-44C5-8C6D-7FA0C48F5137}" presName="outerSibTrans" presStyleCnt="0"/>
      <dgm:spPr/>
    </dgm:pt>
    <dgm:pt modelId="{DC321BCA-CB5C-4D52-B542-B9516B478A23}" type="pres">
      <dgm:prSet presAssocID="{AE30461D-A68E-40BA-ACA4-CED1A7B0A02D}" presName="oChild" presStyleLbl="fgAcc1" presStyleIdx="5" presStyleCnt="12">
        <dgm:presLayoutVars>
          <dgm:bulletEnabled val="1"/>
        </dgm:presLayoutVars>
      </dgm:prSet>
      <dgm:spPr/>
    </dgm:pt>
    <dgm:pt modelId="{4BB87D9C-636B-449E-804F-CE5B7628EABF}" type="pres">
      <dgm:prSet presAssocID="{F35DF4D1-9D5F-4689-8590-5EC77D225E00}" presName="outerSibTrans" presStyleCnt="0"/>
      <dgm:spPr/>
    </dgm:pt>
    <dgm:pt modelId="{003DF7BF-1F19-43E9-AA3A-44D85EB1AC1C}" type="pres">
      <dgm:prSet presAssocID="{B4AE5FA2-65C0-4D69-B3A2-E3162E3CB984}" presName="oChild" presStyleLbl="fgAcc1" presStyleIdx="6" presStyleCnt="12">
        <dgm:presLayoutVars>
          <dgm:bulletEnabled val="1"/>
        </dgm:presLayoutVars>
      </dgm:prSet>
      <dgm:spPr/>
    </dgm:pt>
    <dgm:pt modelId="{622FEA46-D980-4C09-B28B-A184F5DE03F8}" type="pres">
      <dgm:prSet presAssocID="{B030EB85-1A1A-47F8-9AC3-29E57551E9A2}" presName="middleBox" presStyleCnt="0"/>
      <dgm:spPr/>
    </dgm:pt>
    <dgm:pt modelId="{3ED806F3-9F76-4D2E-BD0B-A9DC6EA91684}" type="pres">
      <dgm:prSet presAssocID="{B030EB85-1A1A-47F8-9AC3-29E57551E9A2}" presName="middleBoxParent" presStyleLbl="node1" presStyleIdx="1" presStyleCnt="3"/>
      <dgm:spPr/>
    </dgm:pt>
    <dgm:pt modelId="{3DFA8798-7772-4B6E-9686-A27F6D9DB6E9}" type="pres">
      <dgm:prSet presAssocID="{B030EB85-1A1A-47F8-9AC3-29E57551E9A2}" presName="middleBoxChildren" presStyleCnt="0"/>
      <dgm:spPr/>
    </dgm:pt>
    <dgm:pt modelId="{F859888A-A11D-4B8E-AC4C-022ABF105831}" type="pres">
      <dgm:prSet presAssocID="{36C10569-86EF-4CDF-848A-0BF9DB48F695}" presName="mChild" presStyleLbl="fgAcc1" presStyleIdx="7" presStyleCnt="12">
        <dgm:presLayoutVars>
          <dgm:bulletEnabled val="1"/>
        </dgm:presLayoutVars>
      </dgm:prSet>
      <dgm:spPr/>
    </dgm:pt>
    <dgm:pt modelId="{6F941D61-6689-491B-A314-583D120558EE}" type="pres">
      <dgm:prSet presAssocID="{887A29D5-9EE1-40F5-B8C8-38E826D47589}" presName="middleSibTrans" presStyleCnt="0"/>
      <dgm:spPr/>
    </dgm:pt>
    <dgm:pt modelId="{81A310B2-839E-47A8-A6B9-21AB0A74C003}" type="pres">
      <dgm:prSet presAssocID="{FFEF05FB-131B-4238-91A9-F090C86A9290}" presName="mChild" presStyleLbl="fgAcc1" presStyleIdx="8" presStyleCnt="12">
        <dgm:presLayoutVars>
          <dgm:bulletEnabled val="1"/>
        </dgm:presLayoutVars>
      </dgm:prSet>
      <dgm:spPr/>
    </dgm:pt>
    <dgm:pt modelId="{F35395BB-DB69-4BAE-8DBE-58AC0609369A}" type="pres">
      <dgm:prSet presAssocID="{789A107E-720D-4782-BB16-741F3BA2F5C6}" presName="middleSibTrans" presStyleCnt="0"/>
      <dgm:spPr/>
    </dgm:pt>
    <dgm:pt modelId="{0B5DD728-A7BD-4693-8ADE-8395A35B0559}" type="pres">
      <dgm:prSet presAssocID="{0CDDDA1F-7A09-4C76-AC9D-987B053FA39C}" presName="mChild" presStyleLbl="fgAcc1" presStyleIdx="9" presStyleCnt="12">
        <dgm:presLayoutVars>
          <dgm:bulletEnabled val="1"/>
        </dgm:presLayoutVars>
      </dgm:prSet>
      <dgm:spPr/>
    </dgm:pt>
    <dgm:pt modelId="{CBE8E832-3A42-40B8-AA99-CF28DD0DFECE}" type="pres">
      <dgm:prSet presAssocID="{B030EB85-1A1A-47F8-9AC3-29E57551E9A2}" presName="centerBox" presStyleCnt="0"/>
      <dgm:spPr/>
    </dgm:pt>
    <dgm:pt modelId="{9A3F9F1E-3F5E-4C33-9F12-13821E42B1F1}" type="pres">
      <dgm:prSet presAssocID="{B030EB85-1A1A-47F8-9AC3-29E57551E9A2}" presName="centerBoxParent" presStyleLbl="node1" presStyleIdx="2" presStyleCnt="3"/>
      <dgm:spPr/>
    </dgm:pt>
    <dgm:pt modelId="{804F4C4B-7690-445E-AE36-978EA096EDEE}" type="pres">
      <dgm:prSet presAssocID="{B030EB85-1A1A-47F8-9AC3-29E57551E9A2}" presName="centerBoxChildren" presStyleCnt="0"/>
      <dgm:spPr/>
    </dgm:pt>
    <dgm:pt modelId="{924DD18C-17CD-45B3-8EC8-33FCBEC3A451}" type="pres">
      <dgm:prSet presAssocID="{F5164071-7D94-4026-AF3F-C8FC6813163F}" presName="cChild" presStyleLbl="fgAcc1" presStyleIdx="10" presStyleCnt="12">
        <dgm:presLayoutVars>
          <dgm:bulletEnabled val="1"/>
        </dgm:presLayoutVars>
      </dgm:prSet>
      <dgm:spPr/>
    </dgm:pt>
    <dgm:pt modelId="{8E8C1A5C-E072-4A73-8738-1873530D153F}" type="pres">
      <dgm:prSet presAssocID="{039BB95A-F0F0-4224-8E16-56D94430B733}" presName="centerSibTrans" presStyleCnt="0"/>
      <dgm:spPr/>
    </dgm:pt>
    <dgm:pt modelId="{0F8F90C5-8338-4A4B-AFBC-117737D6E7D9}" type="pres">
      <dgm:prSet presAssocID="{57D0F59C-38AE-4E02-A754-391964EF7F33}" presName="cChild" presStyleLbl="fgAcc1" presStyleIdx="11" presStyleCnt="12">
        <dgm:presLayoutVars>
          <dgm:bulletEnabled val="1"/>
        </dgm:presLayoutVars>
      </dgm:prSet>
      <dgm:spPr/>
    </dgm:pt>
  </dgm:ptLst>
  <dgm:cxnLst>
    <dgm:cxn modelId="{72844642-1D1B-4690-82CE-78C642294F34}" type="presOf" srcId="{F13BEF91-1F72-4BB8-A4F3-45A1F0F0CF76}" destId="{1B7C0D3B-165D-499F-A237-A954C1715892}" srcOrd="0" destOrd="0" presId="urn:microsoft.com/office/officeart/2005/8/layout/target2"/>
    <dgm:cxn modelId="{9F005E0F-E352-4F6A-9A71-F80B32DB8A8C}" type="presOf" srcId="{4AF73416-C3F3-4683-83E6-AA23C3BE88B9}" destId="{1D39EF8C-60F3-4F67-9087-B7C40819E011}" srcOrd="0" destOrd="0" presId="urn:microsoft.com/office/officeart/2005/8/layout/target2"/>
    <dgm:cxn modelId="{61FCE568-E4BF-4A90-AB50-3D6984F17B43}" srcId="{B030EB85-1A1A-47F8-9AC3-29E57551E9A2}" destId="{41933427-F200-4429-B3F1-395210ABAE4C}" srcOrd="2" destOrd="0" parTransId="{C76E5FE0-5317-494C-A5D3-FFB438B7DB3E}" sibTransId="{834F49FF-E250-46E2-93B5-075AB553B8F3}"/>
    <dgm:cxn modelId="{DC029BAD-9BDE-412B-B021-6C19CA5A447D}" srcId="{F13BEF91-1F72-4BB8-A4F3-45A1F0F0CF76}" destId="{C62163BE-6782-42BB-BBB8-346242273139}" srcOrd="1" destOrd="0" parTransId="{B7557275-5B92-49A4-A4AD-1E781BDD015C}" sibTransId="{7BF59AA9-A54E-47BF-8BAF-3D0C30D14A80}"/>
    <dgm:cxn modelId="{4B00F568-54AB-4684-BAD8-D177D621FBF6}" srcId="{82498C31-7E66-456A-B207-163B1FF8E51C}" destId="{36C10569-86EF-4CDF-848A-0BF9DB48F695}" srcOrd="0" destOrd="0" parTransId="{77DBAF16-2AB5-49E3-B134-B4E35C9D6347}" sibTransId="{887A29D5-9EE1-40F5-B8C8-38E826D47589}"/>
    <dgm:cxn modelId="{4446DCF1-4331-4C2A-A575-E832BA0565C4}" type="presOf" srcId="{B4AE5FA2-65C0-4D69-B3A2-E3162E3CB984}" destId="{003DF7BF-1F19-43E9-AA3A-44D85EB1AC1C}" srcOrd="0" destOrd="0" presId="urn:microsoft.com/office/officeart/2005/8/layout/target2"/>
    <dgm:cxn modelId="{BC0F27EC-0394-4BC2-BD15-1454CFDD3E0C}" srcId="{41933427-F200-4429-B3F1-395210ABAE4C}" destId="{F5164071-7D94-4026-AF3F-C8FC6813163F}" srcOrd="0" destOrd="0" parTransId="{4CA4735C-DDDF-40BC-AA91-0A8A3EDE2CF7}" sibTransId="{039BB95A-F0F0-4224-8E16-56D94430B733}"/>
    <dgm:cxn modelId="{C6EA0BCC-D8F5-4B1B-A53C-1EA989E0B71A}" type="presOf" srcId="{82498C31-7E66-456A-B207-163B1FF8E51C}" destId="{3ED806F3-9F76-4D2E-BD0B-A9DC6EA91684}" srcOrd="0" destOrd="0" presId="urn:microsoft.com/office/officeart/2005/8/layout/target2"/>
    <dgm:cxn modelId="{43265FF5-4F4D-4C1A-A4FB-41D437793156}" srcId="{B030EB85-1A1A-47F8-9AC3-29E57551E9A2}" destId="{F13BEF91-1F72-4BB8-A4F3-45A1F0F0CF76}" srcOrd="0" destOrd="0" parTransId="{D8FEB7DA-6003-405A-A85A-0A4A260ABE72}" sibTransId="{58323117-8688-4011-AA5C-55DBED2E0DF2}"/>
    <dgm:cxn modelId="{9A4F8384-936F-4B63-BB1A-D0DA7BA63DCF}" type="presOf" srcId="{36C10569-86EF-4CDF-848A-0BF9DB48F695}" destId="{F859888A-A11D-4B8E-AC4C-022ABF105831}" srcOrd="0" destOrd="0" presId="urn:microsoft.com/office/officeart/2005/8/layout/target2"/>
    <dgm:cxn modelId="{DB3F29D2-AF97-4B1F-95B6-134F6E350F6A}" srcId="{F13BEF91-1F72-4BB8-A4F3-45A1F0F0CF76}" destId="{AE30461D-A68E-40BA-ACA4-CED1A7B0A02D}" srcOrd="5" destOrd="0" parTransId="{B17A7954-1873-4723-87DA-7F974077D571}" sibTransId="{F35DF4D1-9D5F-4689-8590-5EC77D225E00}"/>
    <dgm:cxn modelId="{68C23F03-0810-4A71-88A4-11A5BDCA369E}" srcId="{F13BEF91-1F72-4BB8-A4F3-45A1F0F0CF76}" destId="{00065AEA-C474-4E0A-BF39-E3C03E8143B5}" srcOrd="3" destOrd="0" parTransId="{AF53DBCE-DA69-4169-8FE8-5CA0E54F12C2}" sibTransId="{0EC2060C-996E-4D26-B540-74CA69B2E8F2}"/>
    <dgm:cxn modelId="{91DAD913-AFB5-42D7-B22E-65CC22515B38}" srcId="{82498C31-7E66-456A-B207-163B1FF8E51C}" destId="{0CDDDA1F-7A09-4C76-AC9D-987B053FA39C}" srcOrd="2" destOrd="0" parTransId="{A7DDAC6D-8B18-4C94-8B28-C99C2F2DCDED}" sibTransId="{7BB68B7E-4F67-4339-B8E3-0DE8B8584D47}"/>
    <dgm:cxn modelId="{97D20050-D7FC-4B26-87E1-D2EE09FD8E5B}" type="presOf" srcId="{00065AEA-C474-4E0A-BF39-E3C03E8143B5}" destId="{9F12A7B5-45F2-4BF0-A5E8-C7073891EE32}" srcOrd="0" destOrd="0" presId="urn:microsoft.com/office/officeart/2005/8/layout/target2"/>
    <dgm:cxn modelId="{6C2DAE3F-6A5F-4503-8F56-1525F4ED4C0F}" type="presOf" srcId="{B030EB85-1A1A-47F8-9AC3-29E57551E9A2}" destId="{A005EEE0-F642-41E6-9262-DEB7C1C4231C}" srcOrd="0" destOrd="0" presId="urn:microsoft.com/office/officeart/2005/8/layout/target2"/>
    <dgm:cxn modelId="{F49E4DC6-FAC9-42F0-BF42-9E4E7842597E}" srcId="{F13BEF91-1F72-4BB8-A4F3-45A1F0F0CF76}" destId="{4AF73416-C3F3-4683-83E6-AA23C3BE88B9}" srcOrd="0" destOrd="0" parTransId="{67413481-19BC-462B-8888-2E55F3242E95}" sibTransId="{736A1D30-D3D5-46DE-8950-8FD3D5225487}"/>
    <dgm:cxn modelId="{DF641ECD-98B4-46B8-B17F-099F3606D179}" type="presOf" srcId="{41933427-F200-4429-B3F1-395210ABAE4C}" destId="{9A3F9F1E-3F5E-4C33-9F12-13821E42B1F1}" srcOrd="0" destOrd="0" presId="urn:microsoft.com/office/officeart/2005/8/layout/target2"/>
    <dgm:cxn modelId="{3D8AEB69-DB94-44C4-9FA1-36AB327012C4}" srcId="{F13BEF91-1F72-4BB8-A4F3-45A1F0F0CF76}" destId="{ED5E6C5D-3EF6-497E-9C06-27BD9D699863}" srcOrd="2" destOrd="0" parTransId="{C5220F63-7A2F-4952-8717-C84BCEF6F3B3}" sibTransId="{CB9C752E-F1FA-49BC-863A-4784A140570B}"/>
    <dgm:cxn modelId="{6A4BC63A-E208-462D-9865-506CA89FD2CD}" type="presOf" srcId="{C62163BE-6782-42BB-BBB8-346242273139}" destId="{C1B09658-8A4D-46A7-9996-5E0396F630C4}" srcOrd="0" destOrd="0" presId="urn:microsoft.com/office/officeart/2005/8/layout/target2"/>
    <dgm:cxn modelId="{1896573D-9568-49B9-9EC4-4EC56A7B3EEB}" type="presOf" srcId="{ED5E6C5D-3EF6-497E-9C06-27BD9D699863}" destId="{6D882243-0A0E-4025-8693-22895F0E129F}" srcOrd="0" destOrd="0" presId="urn:microsoft.com/office/officeart/2005/8/layout/target2"/>
    <dgm:cxn modelId="{79E4EE8A-2D96-4453-A4A8-B1DF10844E7D}" type="presOf" srcId="{FFEF05FB-131B-4238-91A9-F090C86A9290}" destId="{81A310B2-839E-47A8-A6B9-21AB0A74C003}" srcOrd="0" destOrd="0" presId="urn:microsoft.com/office/officeart/2005/8/layout/target2"/>
    <dgm:cxn modelId="{552EE143-333F-4AAE-919D-F3067DA9D3DB}" type="presOf" srcId="{0CDDDA1F-7A09-4C76-AC9D-987B053FA39C}" destId="{0B5DD728-A7BD-4693-8ADE-8395A35B0559}" srcOrd="0" destOrd="0" presId="urn:microsoft.com/office/officeart/2005/8/layout/target2"/>
    <dgm:cxn modelId="{4C7D59A7-FF34-4B05-93F0-EDE9D2D73692}" type="presOf" srcId="{AF5DDBF6-2BDC-48F9-A3CD-DC5825EA4A57}" destId="{0C6FBADF-29C0-47D5-A575-A29F2B926AB4}" srcOrd="0" destOrd="0" presId="urn:microsoft.com/office/officeart/2005/8/layout/target2"/>
    <dgm:cxn modelId="{F8715775-18E1-489D-974D-42F993563E6F}" srcId="{F13BEF91-1F72-4BB8-A4F3-45A1F0F0CF76}" destId="{AF5DDBF6-2BDC-48F9-A3CD-DC5825EA4A57}" srcOrd="4" destOrd="0" parTransId="{FEE24B89-F7D2-4F1E-B231-D090207A467B}" sibTransId="{FB817A96-B894-44C5-8C6D-7FA0C48F5137}"/>
    <dgm:cxn modelId="{33F79A5F-4218-4409-BD9C-03EB5E969A2A}" type="presOf" srcId="{57D0F59C-38AE-4E02-A754-391964EF7F33}" destId="{0F8F90C5-8338-4A4B-AFBC-117737D6E7D9}" srcOrd="0" destOrd="0" presId="urn:microsoft.com/office/officeart/2005/8/layout/target2"/>
    <dgm:cxn modelId="{1BEEC43F-2DCC-498A-93BB-DABA86DE62FC}" srcId="{41933427-F200-4429-B3F1-395210ABAE4C}" destId="{57D0F59C-38AE-4E02-A754-391964EF7F33}" srcOrd="1" destOrd="0" parTransId="{9A075745-D9D5-4D73-A791-87BB90DBFE60}" sibTransId="{2E2473D1-2942-463E-BBFB-94983A34B49D}"/>
    <dgm:cxn modelId="{F4EDA903-8BAB-48F0-B288-4EF36F84A4B1}" srcId="{82498C31-7E66-456A-B207-163B1FF8E51C}" destId="{FFEF05FB-131B-4238-91A9-F090C86A9290}" srcOrd="1" destOrd="0" parTransId="{FEDAF271-BD57-4D35-9E0F-C7337BEAC9AE}" sibTransId="{789A107E-720D-4782-BB16-741F3BA2F5C6}"/>
    <dgm:cxn modelId="{CC6258BD-7108-447D-B45F-23DC1BD14E2B}" type="presOf" srcId="{F5164071-7D94-4026-AF3F-C8FC6813163F}" destId="{924DD18C-17CD-45B3-8EC8-33FCBEC3A451}" srcOrd="0" destOrd="0" presId="urn:microsoft.com/office/officeart/2005/8/layout/target2"/>
    <dgm:cxn modelId="{7FDA2DB8-1C12-4761-9E6B-C965685FB177}" srcId="{F13BEF91-1F72-4BB8-A4F3-45A1F0F0CF76}" destId="{B4AE5FA2-65C0-4D69-B3A2-E3162E3CB984}" srcOrd="6" destOrd="0" parTransId="{B211A868-75A9-48BE-8909-2929A2F0E15D}" sibTransId="{DEF4291B-F941-42C8-924D-4D68EDF100A2}"/>
    <dgm:cxn modelId="{DB45F49D-7259-443C-B257-C9A0557A9A8B}" type="presOf" srcId="{AE30461D-A68E-40BA-ACA4-CED1A7B0A02D}" destId="{DC321BCA-CB5C-4D52-B542-B9516B478A23}" srcOrd="0" destOrd="0" presId="urn:microsoft.com/office/officeart/2005/8/layout/target2"/>
    <dgm:cxn modelId="{5D1B3B09-F916-4392-83AC-31B2D1DFB1D8}" srcId="{B030EB85-1A1A-47F8-9AC3-29E57551E9A2}" destId="{82498C31-7E66-456A-B207-163B1FF8E51C}" srcOrd="1" destOrd="0" parTransId="{EB94F3F6-1C46-41C4-8353-20AFF9DE61DC}" sibTransId="{7E0B38EC-9D8C-4252-AF5F-8A1BC4EFAF34}"/>
    <dgm:cxn modelId="{ED3B3CBE-972D-4384-8E6A-BBC9784F5E3D}" type="presParOf" srcId="{A005EEE0-F642-41E6-9262-DEB7C1C4231C}" destId="{0938CFA1-0EC5-4B66-B728-5FF151BF658C}" srcOrd="0" destOrd="0" presId="urn:microsoft.com/office/officeart/2005/8/layout/target2"/>
    <dgm:cxn modelId="{5491A75C-2560-44DF-A8C6-228CDEC00D59}" type="presParOf" srcId="{0938CFA1-0EC5-4B66-B728-5FF151BF658C}" destId="{1B7C0D3B-165D-499F-A237-A954C1715892}" srcOrd="0" destOrd="0" presId="urn:microsoft.com/office/officeart/2005/8/layout/target2"/>
    <dgm:cxn modelId="{0587192A-9939-4CD6-AAA2-AE0676B4C47A}" type="presParOf" srcId="{0938CFA1-0EC5-4B66-B728-5FF151BF658C}" destId="{A3645429-C158-421C-88D8-8500C49FD7B3}" srcOrd="1" destOrd="0" presId="urn:microsoft.com/office/officeart/2005/8/layout/target2"/>
    <dgm:cxn modelId="{444058FD-C73E-4EB0-9C05-20F9D1F17181}" type="presParOf" srcId="{A3645429-C158-421C-88D8-8500C49FD7B3}" destId="{1D39EF8C-60F3-4F67-9087-B7C40819E011}" srcOrd="0" destOrd="0" presId="urn:microsoft.com/office/officeart/2005/8/layout/target2"/>
    <dgm:cxn modelId="{C59B7451-3F43-4BE0-8703-36E0C720E5C1}" type="presParOf" srcId="{A3645429-C158-421C-88D8-8500C49FD7B3}" destId="{2871B9AA-7583-4FF5-BB31-DF45C1582F6E}" srcOrd="1" destOrd="0" presId="urn:microsoft.com/office/officeart/2005/8/layout/target2"/>
    <dgm:cxn modelId="{BF8E8304-4152-476F-A123-B8406CA7B3D3}" type="presParOf" srcId="{A3645429-C158-421C-88D8-8500C49FD7B3}" destId="{C1B09658-8A4D-46A7-9996-5E0396F630C4}" srcOrd="2" destOrd="0" presId="urn:microsoft.com/office/officeart/2005/8/layout/target2"/>
    <dgm:cxn modelId="{6080B517-1EEE-41B3-8BBC-48862B64A0A5}" type="presParOf" srcId="{A3645429-C158-421C-88D8-8500C49FD7B3}" destId="{F188826A-D5EF-470D-9772-1E641C2CA781}" srcOrd="3" destOrd="0" presId="urn:microsoft.com/office/officeart/2005/8/layout/target2"/>
    <dgm:cxn modelId="{F384B702-772D-4D2C-BB6A-91C1D55D3232}" type="presParOf" srcId="{A3645429-C158-421C-88D8-8500C49FD7B3}" destId="{6D882243-0A0E-4025-8693-22895F0E129F}" srcOrd="4" destOrd="0" presId="urn:microsoft.com/office/officeart/2005/8/layout/target2"/>
    <dgm:cxn modelId="{5691362B-931B-4319-8A1A-3B9167648AF7}" type="presParOf" srcId="{A3645429-C158-421C-88D8-8500C49FD7B3}" destId="{7666A707-E1C7-4BBB-A823-36F5C0E39527}" srcOrd="5" destOrd="0" presId="urn:microsoft.com/office/officeart/2005/8/layout/target2"/>
    <dgm:cxn modelId="{E5CDF30E-0E04-4A11-8C33-ED7AE9D83717}" type="presParOf" srcId="{A3645429-C158-421C-88D8-8500C49FD7B3}" destId="{9F12A7B5-45F2-4BF0-A5E8-C7073891EE32}" srcOrd="6" destOrd="0" presId="urn:microsoft.com/office/officeart/2005/8/layout/target2"/>
    <dgm:cxn modelId="{9510DF4A-D4F0-43BD-97C2-4EA9B4C18153}" type="presParOf" srcId="{A3645429-C158-421C-88D8-8500C49FD7B3}" destId="{E10C4941-B3B0-4C81-AA42-C91D483BD3E9}" srcOrd="7" destOrd="0" presId="urn:microsoft.com/office/officeart/2005/8/layout/target2"/>
    <dgm:cxn modelId="{466111A3-6E46-4C9A-AB79-A7792835A4B8}" type="presParOf" srcId="{A3645429-C158-421C-88D8-8500C49FD7B3}" destId="{0C6FBADF-29C0-47D5-A575-A29F2B926AB4}" srcOrd="8" destOrd="0" presId="urn:microsoft.com/office/officeart/2005/8/layout/target2"/>
    <dgm:cxn modelId="{C5743542-77C7-48CB-85F9-E36285609E23}" type="presParOf" srcId="{A3645429-C158-421C-88D8-8500C49FD7B3}" destId="{0C7B38E3-9C29-43C9-9F36-610BAE4B758A}" srcOrd="9" destOrd="0" presId="urn:microsoft.com/office/officeart/2005/8/layout/target2"/>
    <dgm:cxn modelId="{3AB835B2-2DBC-43CE-9167-9A07B36B0172}" type="presParOf" srcId="{A3645429-C158-421C-88D8-8500C49FD7B3}" destId="{DC321BCA-CB5C-4D52-B542-B9516B478A23}" srcOrd="10" destOrd="0" presId="urn:microsoft.com/office/officeart/2005/8/layout/target2"/>
    <dgm:cxn modelId="{E92C92BD-0AE6-4923-9E1B-9BD480AE28C1}" type="presParOf" srcId="{A3645429-C158-421C-88D8-8500C49FD7B3}" destId="{4BB87D9C-636B-449E-804F-CE5B7628EABF}" srcOrd="11" destOrd="0" presId="urn:microsoft.com/office/officeart/2005/8/layout/target2"/>
    <dgm:cxn modelId="{11513794-E2ED-476A-8A4C-699F542542A6}" type="presParOf" srcId="{A3645429-C158-421C-88D8-8500C49FD7B3}" destId="{003DF7BF-1F19-43E9-AA3A-44D85EB1AC1C}" srcOrd="12" destOrd="0" presId="urn:microsoft.com/office/officeart/2005/8/layout/target2"/>
    <dgm:cxn modelId="{E9A53556-8CC7-4A50-A77A-ADA2A286FEA9}" type="presParOf" srcId="{A005EEE0-F642-41E6-9262-DEB7C1C4231C}" destId="{622FEA46-D980-4C09-B28B-A184F5DE03F8}" srcOrd="1" destOrd="0" presId="urn:microsoft.com/office/officeart/2005/8/layout/target2"/>
    <dgm:cxn modelId="{4D82DAF1-BA06-46FE-B79C-6E629C59FA6C}" type="presParOf" srcId="{622FEA46-D980-4C09-B28B-A184F5DE03F8}" destId="{3ED806F3-9F76-4D2E-BD0B-A9DC6EA91684}" srcOrd="0" destOrd="0" presId="urn:microsoft.com/office/officeart/2005/8/layout/target2"/>
    <dgm:cxn modelId="{DA44F5C4-C2B4-4629-97A6-3E8428077B2B}" type="presParOf" srcId="{622FEA46-D980-4C09-B28B-A184F5DE03F8}" destId="{3DFA8798-7772-4B6E-9686-A27F6D9DB6E9}" srcOrd="1" destOrd="0" presId="urn:microsoft.com/office/officeart/2005/8/layout/target2"/>
    <dgm:cxn modelId="{377A4DC6-DEDA-4F7E-B85A-FC0C1D6D64FE}" type="presParOf" srcId="{3DFA8798-7772-4B6E-9686-A27F6D9DB6E9}" destId="{F859888A-A11D-4B8E-AC4C-022ABF105831}" srcOrd="0" destOrd="0" presId="urn:microsoft.com/office/officeart/2005/8/layout/target2"/>
    <dgm:cxn modelId="{5D06AC84-A203-48FD-8155-7CED627C9637}" type="presParOf" srcId="{3DFA8798-7772-4B6E-9686-A27F6D9DB6E9}" destId="{6F941D61-6689-491B-A314-583D120558EE}" srcOrd="1" destOrd="0" presId="urn:microsoft.com/office/officeart/2005/8/layout/target2"/>
    <dgm:cxn modelId="{13A8FEB9-E900-4207-BE68-BA04B52D2659}" type="presParOf" srcId="{3DFA8798-7772-4B6E-9686-A27F6D9DB6E9}" destId="{81A310B2-839E-47A8-A6B9-21AB0A74C003}" srcOrd="2" destOrd="0" presId="urn:microsoft.com/office/officeart/2005/8/layout/target2"/>
    <dgm:cxn modelId="{2DBCC567-8522-4505-9E2F-A68E0523EDEA}" type="presParOf" srcId="{3DFA8798-7772-4B6E-9686-A27F6D9DB6E9}" destId="{F35395BB-DB69-4BAE-8DBE-58AC0609369A}" srcOrd="3" destOrd="0" presId="urn:microsoft.com/office/officeart/2005/8/layout/target2"/>
    <dgm:cxn modelId="{917EF1AF-5CD3-42BD-B681-A686F4AD99D9}" type="presParOf" srcId="{3DFA8798-7772-4B6E-9686-A27F6D9DB6E9}" destId="{0B5DD728-A7BD-4693-8ADE-8395A35B0559}" srcOrd="4" destOrd="0" presId="urn:microsoft.com/office/officeart/2005/8/layout/target2"/>
    <dgm:cxn modelId="{35A018F0-3443-4C71-91D6-A49D6976EF81}" type="presParOf" srcId="{A005EEE0-F642-41E6-9262-DEB7C1C4231C}" destId="{CBE8E832-3A42-40B8-AA99-CF28DD0DFECE}" srcOrd="2" destOrd="0" presId="urn:microsoft.com/office/officeart/2005/8/layout/target2"/>
    <dgm:cxn modelId="{E3C9B870-20CD-4A09-8F89-8E0C42A42A26}" type="presParOf" srcId="{CBE8E832-3A42-40B8-AA99-CF28DD0DFECE}" destId="{9A3F9F1E-3F5E-4C33-9F12-13821E42B1F1}" srcOrd="0" destOrd="0" presId="urn:microsoft.com/office/officeart/2005/8/layout/target2"/>
    <dgm:cxn modelId="{1B959200-9BF7-42F0-91E1-DEA85C8FAC2B}" type="presParOf" srcId="{CBE8E832-3A42-40B8-AA99-CF28DD0DFECE}" destId="{804F4C4B-7690-445E-AE36-978EA096EDEE}" srcOrd="1" destOrd="0" presId="urn:microsoft.com/office/officeart/2005/8/layout/target2"/>
    <dgm:cxn modelId="{3BCFB5F9-A512-4B81-A45D-7B351D18F6B7}" type="presParOf" srcId="{804F4C4B-7690-445E-AE36-978EA096EDEE}" destId="{924DD18C-17CD-45B3-8EC8-33FCBEC3A451}" srcOrd="0" destOrd="0" presId="urn:microsoft.com/office/officeart/2005/8/layout/target2"/>
    <dgm:cxn modelId="{4EE44A91-84FF-48A3-956B-D8A856815538}" type="presParOf" srcId="{804F4C4B-7690-445E-AE36-978EA096EDEE}" destId="{8E8C1A5C-E072-4A73-8738-1873530D153F}" srcOrd="1" destOrd="0" presId="urn:microsoft.com/office/officeart/2005/8/layout/target2"/>
    <dgm:cxn modelId="{02A67706-FEAA-4A77-8B6F-21669217576D}" type="presParOf" srcId="{804F4C4B-7690-445E-AE36-978EA096EDEE}" destId="{0F8F90C5-8338-4A4B-AFBC-117737D6E7D9}" srcOrd="2"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447D8-5C56-47D2-89F4-FECB0E6C9E95}">
      <dsp:nvSpPr>
        <dsp:cNvPr id="0" name=""/>
        <dsp:cNvSpPr/>
      </dsp:nvSpPr>
      <dsp:spPr>
        <a:xfrm>
          <a:off x="51" y="7211"/>
          <a:ext cx="1393351" cy="51839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GB" sz="1200" kern="1200" dirty="0"/>
            <a:t>Raw Data</a:t>
          </a:r>
        </a:p>
      </dsp:txBody>
      <dsp:txXfrm>
        <a:off x="51" y="7211"/>
        <a:ext cx="1393351" cy="345600"/>
      </dsp:txXfrm>
    </dsp:sp>
    <dsp:sp modelId="{3BA4CEA3-9CA9-4127-8CB5-F19E04BC0795}">
      <dsp:nvSpPr>
        <dsp:cNvPr id="0" name=""/>
        <dsp:cNvSpPr/>
      </dsp:nvSpPr>
      <dsp:spPr>
        <a:xfrm>
          <a:off x="141343" y="352811"/>
          <a:ext cx="1681538" cy="16848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GB" sz="1200" kern="1200" dirty="0"/>
            <a:t>Time &amp; Detector </a:t>
          </a:r>
          <a:r>
            <a:rPr lang="en-GB" sz="1200" kern="1200" dirty="0" err="1"/>
            <a:t>Coords</a:t>
          </a:r>
          <a:endParaRPr lang="en-GB" sz="1200" kern="1200" dirty="0"/>
        </a:p>
        <a:p>
          <a:pPr marL="114300" lvl="1" indent="-114300" algn="l" defTabSz="533400">
            <a:lnSpc>
              <a:spcPct val="90000"/>
            </a:lnSpc>
            <a:spcBef>
              <a:spcPct val="0"/>
            </a:spcBef>
            <a:spcAft>
              <a:spcPct val="15000"/>
            </a:spcAft>
            <a:buChar char="•"/>
          </a:pPr>
          <a:r>
            <a:rPr lang="en-GB" sz="1200" kern="1200" dirty="0"/>
            <a:t>Full of measurement artefacts</a:t>
          </a:r>
        </a:p>
        <a:p>
          <a:pPr marL="114300" lvl="1" indent="-114300" algn="l" defTabSz="533400">
            <a:lnSpc>
              <a:spcPct val="90000"/>
            </a:lnSpc>
            <a:spcBef>
              <a:spcPct val="0"/>
            </a:spcBef>
            <a:spcAft>
              <a:spcPct val="15000"/>
            </a:spcAft>
            <a:buChar char="•"/>
          </a:pPr>
          <a:r>
            <a:rPr lang="en-GB" sz="1200" kern="1200" dirty="0"/>
            <a:t>Useful for Diagnostics &amp; Fault finding</a:t>
          </a:r>
        </a:p>
      </dsp:txBody>
      <dsp:txXfrm>
        <a:off x="190594" y="402062"/>
        <a:ext cx="1583036" cy="15862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447D8-5C56-47D2-89F4-FECB0E6C9E95}">
      <dsp:nvSpPr>
        <dsp:cNvPr id="0" name=""/>
        <dsp:cNvSpPr/>
      </dsp:nvSpPr>
      <dsp:spPr>
        <a:xfrm>
          <a:off x="1388" y="7211"/>
          <a:ext cx="1380832" cy="51839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GB" sz="1200" kern="1200" dirty="0"/>
            <a:t>Raw Data</a:t>
          </a:r>
        </a:p>
      </dsp:txBody>
      <dsp:txXfrm>
        <a:off x="1388" y="7211"/>
        <a:ext cx="1380832" cy="345600"/>
      </dsp:txXfrm>
    </dsp:sp>
    <dsp:sp modelId="{3BA4CEA3-9CA9-4127-8CB5-F19E04BC0795}">
      <dsp:nvSpPr>
        <dsp:cNvPr id="0" name=""/>
        <dsp:cNvSpPr/>
      </dsp:nvSpPr>
      <dsp:spPr>
        <a:xfrm>
          <a:off x="141410" y="352811"/>
          <a:ext cx="1666429" cy="16848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GB" sz="1200" kern="1200" dirty="0"/>
            <a:t>Time &amp; Detector </a:t>
          </a:r>
          <a:r>
            <a:rPr lang="en-GB" sz="1200" kern="1200" dirty="0" err="1"/>
            <a:t>Coords</a:t>
          </a:r>
          <a:endParaRPr lang="en-GB" sz="1200" kern="1200" dirty="0"/>
        </a:p>
        <a:p>
          <a:pPr marL="114300" lvl="1" indent="-114300" algn="l" defTabSz="533400">
            <a:lnSpc>
              <a:spcPct val="90000"/>
            </a:lnSpc>
            <a:spcBef>
              <a:spcPct val="0"/>
            </a:spcBef>
            <a:spcAft>
              <a:spcPct val="15000"/>
            </a:spcAft>
            <a:buChar char="•"/>
          </a:pPr>
          <a:r>
            <a:rPr lang="en-GB" sz="1200" kern="1200" dirty="0"/>
            <a:t>Full of measurement artefacts</a:t>
          </a:r>
        </a:p>
        <a:p>
          <a:pPr marL="114300" lvl="1" indent="-114300" algn="l" defTabSz="533400">
            <a:lnSpc>
              <a:spcPct val="90000"/>
            </a:lnSpc>
            <a:spcBef>
              <a:spcPct val="0"/>
            </a:spcBef>
            <a:spcAft>
              <a:spcPct val="15000"/>
            </a:spcAft>
            <a:buChar char="•"/>
          </a:pPr>
          <a:r>
            <a:rPr lang="en-GB" sz="1200" kern="1200" dirty="0"/>
            <a:t>Useful for Diagnostics &amp; Fault finding</a:t>
          </a:r>
        </a:p>
      </dsp:txBody>
      <dsp:txXfrm>
        <a:off x="190218" y="401619"/>
        <a:ext cx="1568813" cy="1587184"/>
      </dsp:txXfrm>
    </dsp:sp>
    <dsp:sp modelId="{AA7E597A-D0EE-4463-A822-586BB34C80A5}">
      <dsp:nvSpPr>
        <dsp:cNvPr id="0" name=""/>
        <dsp:cNvSpPr/>
      </dsp:nvSpPr>
      <dsp:spPr>
        <a:xfrm>
          <a:off x="1627249" y="8118"/>
          <a:ext cx="519461" cy="34378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GB" sz="1000" kern="1200"/>
        </a:p>
      </dsp:txBody>
      <dsp:txXfrm>
        <a:off x="1627249" y="76875"/>
        <a:ext cx="416325" cy="206273"/>
      </dsp:txXfrm>
    </dsp:sp>
    <dsp:sp modelId="{84AFAC2E-FB0C-4209-9303-A3975908F18A}">
      <dsp:nvSpPr>
        <dsp:cNvPr id="0" name=""/>
        <dsp:cNvSpPr/>
      </dsp:nvSpPr>
      <dsp:spPr>
        <a:xfrm>
          <a:off x="2362336" y="7211"/>
          <a:ext cx="1380832" cy="518399"/>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45720" numCol="1" spcCol="1270" anchor="t" anchorCtr="0">
          <a:noAutofit/>
        </a:bodyPr>
        <a:lstStyle/>
        <a:p>
          <a:pPr marL="0" lvl="0" indent="0" algn="l" defTabSz="533400">
            <a:lnSpc>
              <a:spcPct val="90000"/>
            </a:lnSpc>
            <a:spcBef>
              <a:spcPct val="0"/>
            </a:spcBef>
            <a:spcAft>
              <a:spcPct val="35000"/>
            </a:spcAft>
            <a:buNone/>
          </a:pPr>
          <a:r>
            <a:rPr lang="en-GB" sz="1200" kern="1200" dirty="0"/>
            <a:t>Reduced Data</a:t>
          </a:r>
        </a:p>
      </dsp:txBody>
      <dsp:txXfrm>
        <a:off x="2362336" y="7211"/>
        <a:ext cx="1380832" cy="345600"/>
      </dsp:txXfrm>
    </dsp:sp>
    <dsp:sp modelId="{C2410B76-0044-481D-8D21-5730025DDFFD}">
      <dsp:nvSpPr>
        <dsp:cNvPr id="0" name=""/>
        <dsp:cNvSpPr/>
      </dsp:nvSpPr>
      <dsp:spPr>
        <a:xfrm>
          <a:off x="2645157" y="352811"/>
          <a:ext cx="1380832" cy="16848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344" tIns="85344" rIns="85344" bIns="85344" numCol="1" spcCol="1270" anchor="t" anchorCtr="0">
          <a:noAutofit/>
        </a:bodyPr>
        <a:lstStyle/>
        <a:p>
          <a:pPr marL="114300" lvl="1" indent="-114300" algn="l" defTabSz="533400">
            <a:lnSpc>
              <a:spcPct val="90000"/>
            </a:lnSpc>
            <a:spcBef>
              <a:spcPct val="0"/>
            </a:spcBef>
            <a:spcAft>
              <a:spcPct val="15000"/>
            </a:spcAft>
            <a:buChar char="•"/>
          </a:pPr>
          <a:r>
            <a:rPr lang="en-GB" sz="1200" kern="1200" dirty="0"/>
            <a:t>Measurement artefacts corrected</a:t>
          </a:r>
        </a:p>
        <a:p>
          <a:pPr marL="114300" lvl="1" indent="-114300" algn="l" defTabSz="533400">
            <a:lnSpc>
              <a:spcPct val="90000"/>
            </a:lnSpc>
            <a:spcBef>
              <a:spcPct val="0"/>
            </a:spcBef>
            <a:spcAft>
              <a:spcPct val="15000"/>
            </a:spcAft>
            <a:buChar char="•"/>
          </a:pPr>
          <a:r>
            <a:rPr lang="en-GB" sz="1200" kern="1200" dirty="0"/>
            <a:t>Scientific Units</a:t>
          </a:r>
        </a:p>
        <a:p>
          <a:pPr marL="114300" lvl="1" indent="-114300" algn="l" defTabSz="533400">
            <a:lnSpc>
              <a:spcPct val="90000"/>
            </a:lnSpc>
            <a:spcBef>
              <a:spcPct val="0"/>
            </a:spcBef>
            <a:spcAft>
              <a:spcPct val="15000"/>
            </a:spcAft>
            <a:buChar char="•"/>
          </a:pPr>
          <a:r>
            <a:rPr lang="en-GB" sz="1200" kern="1200" dirty="0"/>
            <a:t>Size: compressed or expanded</a:t>
          </a:r>
        </a:p>
      </dsp:txBody>
      <dsp:txXfrm>
        <a:off x="2685600" y="393254"/>
        <a:ext cx="1299946" cy="16039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447D8-5C56-47D2-89F4-FECB0E6C9E95}">
      <dsp:nvSpPr>
        <dsp:cNvPr id="0" name=""/>
        <dsp:cNvSpPr/>
      </dsp:nvSpPr>
      <dsp:spPr>
        <a:xfrm>
          <a:off x="1992"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Raw Data</a:t>
          </a:r>
        </a:p>
      </dsp:txBody>
      <dsp:txXfrm>
        <a:off x="1992" y="176411"/>
        <a:ext cx="1342433" cy="288000"/>
      </dsp:txXfrm>
    </dsp:sp>
    <dsp:sp modelId="{3BA4CEA3-9CA9-4127-8CB5-F19E04BC0795}">
      <dsp:nvSpPr>
        <dsp:cNvPr id="0" name=""/>
        <dsp:cNvSpPr/>
      </dsp:nvSpPr>
      <dsp:spPr>
        <a:xfrm>
          <a:off x="138121" y="464412"/>
          <a:ext cx="1620088"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Time &amp; Detector </a:t>
          </a:r>
          <a:r>
            <a:rPr lang="en-GB" sz="1000" kern="1200" dirty="0" err="1"/>
            <a:t>Coords</a:t>
          </a:r>
          <a:endParaRPr lang="en-GB" sz="1000" kern="1200" dirty="0"/>
        </a:p>
        <a:p>
          <a:pPr marL="57150" lvl="1" indent="-57150" algn="l" defTabSz="444500">
            <a:lnSpc>
              <a:spcPct val="90000"/>
            </a:lnSpc>
            <a:spcBef>
              <a:spcPct val="0"/>
            </a:spcBef>
            <a:spcAft>
              <a:spcPct val="15000"/>
            </a:spcAft>
            <a:buChar char="•"/>
          </a:pPr>
          <a:r>
            <a:rPr lang="en-GB" sz="1000" kern="1200" dirty="0"/>
            <a:t>Full of measurement artefacts</a:t>
          </a:r>
        </a:p>
        <a:p>
          <a:pPr marL="57150" lvl="1" indent="-57150" algn="l" defTabSz="444500">
            <a:lnSpc>
              <a:spcPct val="90000"/>
            </a:lnSpc>
            <a:spcBef>
              <a:spcPct val="0"/>
            </a:spcBef>
            <a:spcAft>
              <a:spcPct val="15000"/>
            </a:spcAft>
            <a:buChar char="•"/>
          </a:pPr>
          <a:r>
            <a:rPr lang="en-GB" sz="1000" kern="1200" dirty="0"/>
            <a:t>Useful for Diagnostics &amp; Fault finding</a:t>
          </a:r>
        </a:p>
      </dsp:txBody>
      <dsp:txXfrm>
        <a:off x="179243" y="505534"/>
        <a:ext cx="1537844" cy="1321756"/>
      </dsp:txXfrm>
    </dsp:sp>
    <dsp:sp modelId="{AA7E597A-D0EE-4463-A822-586BB34C80A5}">
      <dsp:nvSpPr>
        <dsp:cNvPr id="0" name=""/>
        <dsp:cNvSpPr/>
      </dsp:nvSpPr>
      <dsp:spPr>
        <a:xfrm>
          <a:off x="1582641" y="153298"/>
          <a:ext cx="505015" cy="3342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582641" y="220143"/>
        <a:ext cx="404747" cy="200537"/>
      </dsp:txXfrm>
    </dsp:sp>
    <dsp:sp modelId="{84AFAC2E-FB0C-4209-9303-A3975908F18A}">
      <dsp:nvSpPr>
        <dsp:cNvPr id="0" name=""/>
        <dsp:cNvSpPr/>
      </dsp:nvSpPr>
      <dsp:spPr>
        <a:xfrm>
          <a:off x="2297286"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Reduced Data</a:t>
          </a:r>
        </a:p>
      </dsp:txBody>
      <dsp:txXfrm>
        <a:off x="2297286" y="176411"/>
        <a:ext cx="1342433" cy="288000"/>
      </dsp:txXfrm>
    </dsp:sp>
    <dsp:sp modelId="{C2410B76-0044-481D-8D21-5730025DDFFD}">
      <dsp:nvSpPr>
        <dsp:cNvPr id="0" name=""/>
        <dsp:cNvSpPr/>
      </dsp:nvSpPr>
      <dsp:spPr>
        <a:xfrm>
          <a:off x="2572242" y="464412"/>
          <a:ext cx="1342433"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Measurement artefacts corrected</a:t>
          </a:r>
        </a:p>
        <a:p>
          <a:pPr marL="57150" lvl="1" indent="-57150" algn="l" defTabSz="444500">
            <a:lnSpc>
              <a:spcPct val="90000"/>
            </a:lnSpc>
            <a:spcBef>
              <a:spcPct val="0"/>
            </a:spcBef>
            <a:spcAft>
              <a:spcPct val="15000"/>
            </a:spcAft>
            <a:buChar char="•"/>
          </a:pPr>
          <a:r>
            <a:rPr lang="en-GB" sz="1000" kern="1200" dirty="0"/>
            <a:t>Scientific Units</a:t>
          </a:r>
        </a:p>
        <a:p>
          <a:pPr marL="57150" lvl="1" indent="-57150" algn="l" defTabSz="444500">
            <a:lnSpc>
              <a:spcPct val="90000"/>
            </a:lnSpc>
            <a:spcBef>
              <a:spcPct val="0"/>
            </a:spcBef>
            <a:spcAft>
              <a:spcPct val="15000"/>
            </a:spcAft>
            <a:buChar char="•"/>
          </a:pPr>
          <a:r>
            <a:rPr lang="en-GB" sz="1000" kern="1200" dirty="0"/>
            <a:t>Size: compressed or expanded</a:t>
          </a:r>
        </a:p>
      </dsp:txBody>
      <dsp:txXfrm>
        <a:off x="2611561" y="503731"/>
        <a:ext cx="1263795" cy="1325362"/>
      </dsp:txXfrm>
    </dsp:sp>
    <dsp:sp modelId="{51B1BA02-902B-43C3-A56F-0571CFFA8727}">
      <dsp:nvSpPr>
        <dsp:cNvPr id="0" name=""/>
        <dsp:cNvSpPr/>
      </dsp:nvSpPr>
      <dsp:spPr>
        <a:xfrm>
          <a:off x="3843227" y="153298"/>
          <a:ext cx="431437" cy="3342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843227" y="220143"/>
        <a:ext cx="331169" cy="200537"/>
      </dsp:txXfrm>
    </dsp:sp>
    <dsp:sp modelId="{0C5AD9E0-E1DE-41FE-B38A-93CB6ADED421}">
      <dsp:nvSpPr>
        <dsp:cNvPr id="0" name=""/>
        <dsp:cNvSpPr/>
      </dsp:nvSpPr>
      <dsp:spPr>
        <a:xfrm>
          <a:off x="4453751"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Data Analysis</a:t>
          </a:r>
        </a:p>
      </dsp:txBody>
      <dsp:txXfrm>
        <a:off x="4453751" y="176411"/>
        <a:ext cx="1342433" cy="288000"/>
      </dsp:txXfrm>
    </dsp:sp>
    <dsp:sp modelId="{37DDA7A3-583E-4961-971E-4710DCD2CB4C}">
      <dsp:nvSpPr>
        <dsp:cNvPr id="0" name=""/>
        <dsp:cNvSpPr/>
      </dsp:nvSpPr>
      <dsp:spPr>
        <a:xfrm>
          <a:off x="4728708" y="464412"/>
          <a:ext cx="1342433"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Comparison with physical models</a:t>
          </a:r>
        </a:p>
        <a:p>
          <a:pPr marL="57150" lvl="1" indent="-57150" algn="l" defTabSz="444500">
            <a:lnSpc>
              <a:spcPct val="90000"/>
            </a:lnSpc>
            <a:spcBef>
              <a:spcPct val="0"/>
            </a:spcBef>
            <a:spcAft>
              <a:spcPct val="15000"/>
            </a:spcAft>
            <a:buChar char="•"/>
          </a:pPr>
          <a:r>
            <a:rPr lang="en-GB" sz="1000" kern="1200" dirty="0"/>
            <a:t>Extraction of understanding</a:t>
          </a:r>
        </a:p>
      </dsp:txBody>
      <dsp:txXfrm>
        <a:off x="4768027" y="503731"/>
        <a:ext cx="1263795" cy="1325362"/>
      </dsp:txXfrm>
    </dsp:sp>
    <dsp:sp modelId="{537E11F0-4AFD-4AEF-934D-DE82575FC04A}">
      <dsp:nvSpPr>
        <dsp:cNvPr id="0" name=""/>
        <dsp:cNvSpPr/>
      </dsp:nvSpPr>
      <dsp:spPr>
        <a:xfrm>
          <a:off x="5999693" y="153298"/>
          <a:ext cx="431437" cy="3342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5999693" y="220143"/>
        <a:ext cx="331169" cy="200537"/>
      </dsp:txXfrm>
    </dsp:sp>
    <dsp:sp modelId="{F0471DC6-0F17-4478-82A6-058CF8E9C952}">
      <dsp:nvSpPr>
        <dsp:cNvPr id="0" name=""/>
        <dsp:cNvSpPr/>
      </dsp:nvSpPr>
      <dsp:spPr>
        <a:xfrm>
          <a:off x="6610217"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Impact</a:t>
          </a:r>
        </a:p>
      </dsp:txBody>
      <dsp:txXfrm>
        <a:off x="6610217" y="176411"/>
        <a:ext cx="1342433" cy="288000"/>
      </dsp:txXfrm>
    </dsp:sp>
    <dsp:sp modelId="{C4DDF0A8-9026-4D67-AD46-A82C464C369F}">
      <dsp:nvSpPr>
        <dsp:cNvPr id="0" name=""/>
        <dsp:cNvSpPr/>
      </dsp:nvSpPr>
      <dsp:spPr>
        <a:xfrm>
          <a:off x="6885173" y="464412"/>
          <a:ext cx="1342433"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Scientific Publication</a:t>
          </a:r>
        </a:p>
        <a:p>
          <a:pPr marL="57150" lvl="1" indent="-57150" algn="l" defTabSz="444500">
            <a:lnSpc>
              <a:spcPct val="90000"/>
            </a:lnSpc>
            <a:spcBef>
              <a:spcPct val="0"/>
            </a:spcBef>
            <a:spcAft>
              <a:spcPct val="15000"/>
            </a:spcAft>
            <a:buChar char="•"/>
          </a:pPr>
          <a:r>
            <a:rPr lang="en-GB" sz="1000" kern="1200" dirty="0"/>
            <a:t>Commercialization</a:t>
          </a:r>
        </a:p>
        <a:p>
          <a:pPr marL="57150" lvl="1" indent="-57150" algn="l" defTabSz="444500">
            <a:lnSpc>
              <a:spcPct val="90000"/>
            </a:lnSpc>
            <a:spcBef>
              <a:spcPct val="0"/>
            </a:spcBef>
            <a:spcAft>
              <a:spcPct val="15000"/>
            </a:spcAft>
            <a:buChar char="•"/>
          </a:pPr>
          <a:r>
            <a:rPr lang="en-GB" sz="1000" kern="1200" dirty="0"/>
            <a:t>Process changes</a:t>
          </a:r>
        </a:p>
        <a:p>
          <a:pPr marL="57150" lvl="1" indent="-57150" algn="l" defTabSz="444500">
            <a:lnSpc>
              <a:spcPct val="90000"/>
            </a:lnSpc>
            <a:spcBef>
              <a:spcPct val="0"/>
            </a:spcBef>
            <a:spcAft>
              <a:spcPct val="15000"/>
            </a:spcAft>
            <a:buChar char="•"/>
          </a:pPr>
          <a:r>
            <a:rPr lang="en-GB" sz="1000" kern="1200" dirty="0"/>
            <a:t>New materials</a:t>
          </a:r>
        </a:p>
      </dsp:txBody>
      <dsp:txXfrm>
        <a:off x="6924492" y="503731"/>
        <a:ext cx="1263795" cy="13253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447D8-5C56-47D2-89F4-FECB0E6C9E95}">
      <dsp:nvSpPr>
        <dsp:cNvPr id="0" name=""/>
        <dsp:cNvSpPr/>
      </dsp:nvSpPr>
      <dsp:spPr>
        <a:xfrm>
          <a:off x="1992"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Raw Data</a:t>
          </a:r>
        </a:p>
      </dsp:txBody>
      <dsp:txXfrm>
        <a:off x="1992" y="176411"/>
        <a:ext cx="1342433" cy="288000"/>
      </dsp:txXfrm>
    </dsp:sp>
    <dsp:sp modelId="{3BA4CEA3-9CA9-4127-8CB5-F19E04BC0795}">
      <dsp:nvSpPr>
        <dsp:cNvPr id="0" name=""/>
        <dsp:cNvSpPr/>
      </dsp:nvSpPr>
      <dsp:spPr>
        <a:xfrm>
          <a:off x="138121" y="464412"/>
          <a:ext cx="1620088"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Time &amp; Detector </a:t>
          </a:r>
          <a:r>
            <a:rPr lang="en-GB" sz="1000" kern="1200" dirty="0" err="1"/>
            <a:t>Coords</a:t>
          </a:r>
          <a:endParaRPr lang="en-GB" sz="1000" kern="1200" dirty="0"/>
        </a:p>
        <a:p>
          <a:pPr marL="57150" lvl="1" indent="-57150" algn="l" defTabSz="444500">
            <a:lnSpc>
              <a:spcPct val="90000"/>
            </a:lnSpc>
            <a:spcBef>
              <a:spcPct val="0"/>
            </a:spcBef>
            <a:spcAft>
              <a:spcPct val="15000"/>
            </a:spcAft>
            <a:buChar char="•"/>
          </a:pPr>
          <a:r>
            <a:rPr lang="en-GB" sz="1000" kern="1200" dirty="0"/>
            <a:t>Full of measurement artefacts</a:t>
          </a:r>
        </a:p>
        <a:p>
          <a:pPr marL="57150" lvl="1" indent="-57150" algn="l" defTabSz="444500">
            <a:lnSpc>
              <a:spcPct val="90000"/>
            </a:lnSpc>
            <a:spcBef>
              <a:spcPct val="0"/>
            </a:spcBef>
            <a:spcAft>
              <a:spcPct val="15000"/>
            </a:spcAft>
            <a:buChar char="•"/>
          </a:pPr>
          <a:r>
            <a:rPr lang="en-GB" sz="1000" kern="1200" dirty="0"/>
            <a:t>Useful for Diagnostics &amp; Fault finding</a:t>
          </a:r>
        </a:p>
      </dsp:txBody>
      <dsp:txXfrm>
        <a:off x="179243" y="505534"/>
        <a:ext cx="1537844" cy="1321756"/>
      </dsp:txXfrm>
    </dsp:sp>
    <dsp:sp modelId="{AA7E597A-D0EE-4463-A822-586BB34C80A5}">
      <dsp:nvSpPr>
        <dsp:cNvPr id="0" name=""/>
        <dsp:cNvSpPr/>
      </dsp:nvSpPr>
      <dsp:spPr>
        <a:xfrm>
          <a:off x="1582641" y="153298"/>
          <a:ext cx="505015" cy="3342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582641" y="220143"/>
        <a:ext cx="404747" cy="200537"/>
      </dsp:txXfrm>
    </dsp:sp>
    <dsp:sp modelId="{84AFAC2E-FB0C-4209-9303-A3975908F18A}">
      <dsp:nvSpPr>
        <dsp:cNvPr id="0" name=""/>
        <dsp:cNvSpPr/>
      </dsp:nvSpPr>
      <dsp:spPr>
        <a:xfrm>
          <a:off x="2297286"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Reduced Data</a:t>
          </a:r>
        </a:p>
      </dsp:txBody>
      <dsp:txXfrm>
        <a:off x="2297286" y="176411"/>
        <a:ext cx="1342433" cy="288000"/>
      </dsp:txXfrm>
    </dsp:sp>
    <dsp:sp modelId="{C2410B76-0044-481D-8D21-5730025DDFFD}">
      <dsp:nvSpPr>
        <dsp:cNvPr id="0" name=""/>
        <dsp:cNvSpPr/>
      </dsp:nvSpPr>
      <dsp:spPr>
        <a:xfrm>
          <a:off x="2572242" y="464412"/>
          <a:ext cx="1342433"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Measurement artefacts corrected</a:t>
          </a:r>
        </a:p>
        <a:p>
          <a:pPr marL="57150" lvl="1" indent="-57150" algn="l" defTabSz="444500">
            <a:lnSpc>
              <a:spcPct val="90000"/>
            </a:lnSpc>
            <a:spcBef>
              <a:spcPct val="0"/>
            </a:spcBef>
            <a:spcAft>
              <a:spcPct val="15000"/>
            </a:spcAft>
            <a:buChar char="•"/>
          </a:pPr>
          <a:r>
            <a:rPr lang="en-GB" sz="1000" kern="1200" dirty="0"/>
            <a:t>Scientific Units</a:t>
          </a:r>
        </a:p>
        <a:p>
          <a:pPr marL="57150" lvl="1" indent="-57150" algn="l" defTabSz="444500">
            <a:lnSpc>
              <a:spcPct val="90000"/>
            </a:lnSpc>
            <a:spcBef>
              <a:spcPct val="0"/>
            </a:spcBef>
            <a:spcAft>
              <a:spcPct val="15000"/>
            </a:spcAft>
            <a:buChar char="•"/>
          </a:pPr>
          <a:r>
            <a:rPr lang="en-GB" sz="1000" kern="1200" dirty="0"/>
            <a:t>Size: compressed or expanded</a:t>
          </a:r>
        </a:p>
      </dsp:txBody>
      <dsp:txXfrm>
        <a:off x="2611561" y="503731"/>
        <a:ext cx="1263795" cy="1325362"/>
      </dsp:txXfrm>
    </dsp:sp>
    <dsp:sp modelId="{51B1BA02-902B-43C3-A56F-0571CFFA8727}">
      <dsp:nvSpPr>
        <dsp:cNvPr id="0" name=""/>
        <dsp:cNvSpPr/>
      </dsp:nvSpPr>
      <dsp:spPr>
        <a:xfrm>
          <a:off x="3843227" y="153298"/>
          <a:ext cx="431437" cy="3342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843227" y="220143"/>
        <a:ext cx="331169" cy="200537"/>
      </dsp:txXfrm>
    </dsp:sp>
    <dsp:sp modelId="{0C5AD9E0-E1DE-41FE-B38A-93CB6ADED421}">
      <dsp:nvSpPr>
        <dsp:cNvPr id="0" name=""/>
        <dsp:cNvSpPr/>
      </dsp:nvSpPr>
      <dsp:spPr>
        <a:xfrm>
          <a:off x="4453751"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Data Analysis</a:t>
          </a:r>
        </a:p>
      </dsp:txBody>
      <dsp:txXfrm>
        <a:off x="4453751" y="176411"/>
        <a:ext cx="1342433" cy="288000"/>
      </dsp:txXfrm>
    </dsp:sp>
    <dsp:sp modelId="{37DDA7A3-583E-4961-971E-4710DCD2CB4C}">
      <dsp:nvSpPr>
        <dsp:cNvPr id="0" name=""/>
        <dsp:cNvSpPr/>
      </dsp:nvSpPr>
      <dsp:spPr>
        <a:xfrm>
          <a:off x="4728708" y="464412"/>
          <a:ext cx="1342433"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Comparison with physical models</a:t>
          </a:r>
        </a:p>
        <a:p>
          <a:pPr marL="57150" lvl="1" indent="-57150" algn="l" defTabSz="444500">
            <a:lnSpc>
              <a:spcPct val="90000"/>
            </a:lnSpc>
            <a:spcBef>
              <a:spcPct val="0"/>
            </a:spcBef>
            <a:spcAft>
              <a:spcPct val="15000"/>
            </a:spcAft>
            <a:buChar char="•"/>
          </a:pPr>
          <a:r>
            <a:rPr lang="en-GB" sz="1000" kern="1200" dirty="0"/>
            <a:t>Extraction of understanding</a:t>
          </a:r>
        </a:p>
      </dsp:txBody>
      <dsp:txXfrm>
        <a:off x="4768027" y="503731"/>
        <a:ext cx="1263795" cy="1325362"/>
      </dsp:txXfrm>
    </dsp:sp>
    <dsp:sp modelId="{537E11F0-4AFD-4AEF-934D-DE82575FC04A}">
      <dsp:nvSpPr>
        <dsp:cNvPr id="0" name=""/>
        <dsp:cNvSpPr/>
      </dsp:nvSpPr>
      <dsp:spPr>
        <a:xfrm>
          <a:off x="5999693" y="153298"/>
          <a:ext cx="431437" cy="3342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5999693" y="220143"/>
        <a:ext cx="331169" cy="200537"/>
      </dsp:txXfrm>
    </dsp:sp>
    <dsp:sp modelId="{F0471DC6-0F17-4478-82A6-058CF8E9C952}">
      <dsp:nvSpPr>
        <dsp:cNvPr id="0" name=""/>
        <dsp:cNvSpPr/>
      </dsp:nvSpPr>
      <dsp:spPr>
        <a:xfrm>
          <a:off x="6610217"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Impact</a:t>
          </a:r>
        </a:p>
      </dsp:txBody>
      <dsp:txXfrm>
        <a:off x="6610217" y="176411"/>
        <a:ext cx="1342433" cy="288000"/>
      </dsp:txXfrm>
    </dsp:sp>
    <dsp:sp modelId="{C4DDF0A8-9026-4D67-AD46-A82C464C369F}">
      <dsp:nvSpPr>
        <dsp:cNvPr id="0" name=""/>
        <dsp:cNvSpPr/>
      </dsp:nvSpPr>
      <dsp:spPr>
        <a:xfrm>
          <a:off x="6885173" y="464412"/>
          <a:ext cx="1342433"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Scientific Publication</a:t>
          </a:r>
        </a:p>
        <a:p>
          <a:pPr marL="57150" lvl="1" indent="-57150" algn="l" defTabSz="444500">
            <a:lnSpc>
              <a:spcPct val="90000"/>
            </a:lnSpc>
            <a:spcBef>
              <a:spcPct val="0"/>
            </a:spcBef>
            <a:spcAft>
              <a:spcPct val="15000"/>
            </a:spcAft>
            <a:buChar char="•"/>
          </a:pPr>
          <a:r>
            <a:rPr lang="en-GB" sz="1000" kern="1200" dirty="0"/>
            <a:t>Commercialization</a:t>
          </a:r>
        </a:p>
        <a:p>
          <a:pPr marL="57150" lvl="1" indent="-57150" algn="l" defTabSz="444500">
            <a:lnSpc>
              <a:spcPct val="90000"/>
            </a:lnSpc>
            <a:spcBef>
              <a:spcPct val="0"/>
            </a:spcBef>
            <a:spcAft>
              <a:spcPct val="15000"/>
            </a:spcAft>
            <a:buChar char="•"/>
          </a:pPr>
          <a:r>
            <a:rPr lang="en-GB" sz="1000" kern="1200" dirty="0"/>
            <a:t>Process changes</a:t>
          </a:r>
        </a:p>
        <a:p>
          <a:pPr marL="57150" lvl="1" indent="-57150" algn="l" defTabSz="444500">
            <a:lnSpc>
              <a:spcPct val="90000"/>
            </a:lnSpc>
            <a:spcBef>
              <a:spcPct val="0"/>
            </a:spcBef>
            <a:spcAft>
              <a:spcPct val="15000"/>
            </a:spcAft>
            <a:buChar char="•"/>
          </a:pPr>
          <a:r>
            <a:rPr lang="en-GB" sz="1000" kern="1200" dirty="0"/>
            <a:t>New materials</a:t>
          </a:r>
        </a:p>
      </dsp:txBody>
      <dsp:txXfrm>
        <a:off x="6924492" y="503731"/>
        <a:ext cx="1263795" cy="132536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B447D8-5C56-47D2-89F4-FECB0E6C9E95}">
      <dsp:nvSpPr>
        <dsp:cNvPr id="0" name=""/>
        <dsp:cNvSpPr/>
      </dsp:nvSpPr>
      <dsp:spPr>
        <a:xfrm>
          <a:off x="1992"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Raw Data</a:t>
          </a:r>
        </a:p>
      </dsp:txBody>
      <dsp:txXfrm>
        <a:off x="1992" y="176411"/>
        <a:ext cx="1342433" cy="288000"/>
      </dsp:txXfrm>
    </dsp:sp>
    <dsp:sp modelId="{3BA4CEA3-9CA9-4127-8CB5-F19E04BC0795}">
      <dsp:nvSpPr>
        <dsp:cNvPr id="0" name=""/>
        <dsp:cNvSpPr/>
      </dsp:nvSpPr>
      <dsp:spPr>
        <a:xfrm>
          <a:off x="138121" y="464412"/>
          <a:ext cx="1620088"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Time &amp; Detector </a:t>
          </a:r>
          <a:r>
            <a:rPr lang="en-GB" sz="1000" kern="1200" dirty="0" err="1"/>
            <a:t>Coords</a:t>
          </a:r>
          <a:endParaRPr lang="en-GB" sz="1000" kern="1200" dirty="0"/>
        </a:p>
        <a:p>
          <a:pPr marL="57150" lvl="1" indent="-57150" algn="l" defTabSz="444500">
            <a:lnSpc>
              <a:spcPct val="90000"/>
            </a:lnSpc>
            <a:spcBef>
              <a:spcPct val="0"/>
            </a:spcBef>
            <a:spcAft>
              <a:spcPct val="15000"/>
            </a:spcAft>
            <a:buChar char="•"/>
          </a:pPr>
          <a:r>
            <a:rPr lang="en-GB" sz="1000" kern="1200" dirty="0"/>
            <a:t>Full of measurement artefacts</a:t>
          </a:r>
        </a:p>
        <a:p>
          <a:pPr marL="57150" lvl="1" indent="-57150" algn="l" defTabSz="444500">
            <a:lnSpc>
              <a:spcPct val="90000"/>
            </a:lnSpc>
            <a:spcBef>
              <a:spcPct val="0"/>
            </a:spcBef>
            <a:spcAft>
              <a:spcPct val="15000"/>
            </a:spcAft>
            <a:buChar char="•"/>
          </a:pPr>
          <a:r>
            <a:rPr lang="en-GB" sz="1000" kern="1200" dirty="0"/>
            <a:t>Useful for Diagnostics &amp; Fault finding</a:t>
          </a:r>
        </a:p>
      </dsp:txBody>
      <dsp:txXfrm>
        <a:off x="179243" y="505534"/>
        <a:ext cx="1537844" cy="1321756"/>
      </dsp:txXfrm>
    </dsp:sp>
    <dsp:sp modelId="{AA7E597A-D0EE-4463-A822-586BB34C80A5}">
      <dsp:nvSpPr>
        <dsp:cNvPr id="0" name=""/>
        <dsp:cNvSpPr/>
      </dsp:nvSpPr>
      <dsp:spPr>
        <a:xfrm>
          <a:off x="1582641" y="153298"/>
          <a:ext cx="505015" cy="3342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1582641" y="220143"/>
        <a:ext cx="404747" cy="200537"/>
      </dsp:txXfrm>
    </dsp:sp>
    <dsp:sp modelId="{84AFAC2E-FB0C-4209-9303-A3975908F18A}">
      <dsp:nvSpPr>
        <dsp:cNvPr id="0" name=""/>
        <dsp:cNvSpPr/>
      </dsp:nvSpPr>
      <dsp:spPr>
        <a:xfrm>
          <a:off x="2297286"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Reduced Data</a:t>
          </a:r>
        </a:p>
      </dsp:txBody>
      <dsp:txXfrm>
        <a:off x="2297286" y="176411"/>
        <a:ext cx="1342433" cy="288000"/>
      </dsp:txXfrm>
    </dsp:sp>
    <dsp:sp modelId="{C2410B76-0044-481D-8D21-5730025DDFFD}">
      <dsp:nvSpPr>
        <dsp:cNvPr id="0" name=""/>
        <dsp:cNvSpPr/>
      </dsp:nvSpPr>
      <dsp:spPr>
        <a:xfrm>
          <a:off x="2572242" y="464412"/>
          <a:ext cx="1342433"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Measurement artefacts corrected</a:t>
          </a:r>
        </a:p>
        <a:p>
          <a:pPr marL="57150" lvl="1" indent="-57150" algn="l" defTabSz="444500">
            <a:lnSpc>
              <a:spcPct val="90000"/>
            </a:lnSpc>
            <a:spcBef>
              <a:spcPct val="0"/>
            </a:spcBef>
            <a:spcAft>
              <a:spcPct val="15000"/>
            </a:spcAft>
            <a:buChar char="•"/>
          </a:pPr>
          <a:r>
            <a:rPr lang="en-GB" sz="1000" kern="1200" dirty="0"/>
            <a:t>Scientific Units</a:t>
          </a:r>
        </a:p>
        <a:p>
          <a:pPr marL="57150" lvl="1" indent="-57150" algn="l" defTabSz="444500">
            <a:lnSpc>
              <a:spcPct val="90000"/>
            </a:lnSpc>
            <a:spcBef>
              <a:spcPct val="0"/>
            </a:spcBef>
            <a:spcAft>
              <a:spcPct val="15000"/>
            </a:spcAft>
            <a:buChar char="•"/>
          </a:pPr>
          <a:r>
            <a:rPr lang="en-GB" sz="1000" kern="1200" dirty="0"/>
            <a:t>Size: compressed or expanded</a:t>
          </a:r>
        </a:p>
      </dsp:txBody>
      <dsp:txXfrm>
        <a:off x="2611561" y="503731"/>
        <a:ext cx="1263795" cy="1325362"/>
      </dsp:txXfrm>
    </dsp:sp>
    <dsp:sp modelId="{51B1BA02-902B-43C3-A56F-0571CFFA8727}">
      <dsp:nvSpPr>
        <dsp:cNvPr id="0" name=""/>
        <dsp:cNvSpPr/>
      </dsp:nvSpPr>
      <dsp:spPr>
        <a:xfrm>
          <a:off x="3843227" y="153298"/>
          <a:ext cx="431437" cy="3342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3843227" y="220143"/>
        <a:ext cx="331169" cy="200537"/>
      </dsp:txXfrm>
    </dsp:sp>
    <dsp:sp modelId="{0C5AD9E0-E1DE-41FE-B38A-93CB6ADED421}">
      <dsp:nvSpPr>
        <dsp:cNvPr id="0" name=""/>
        <dsp:cNvSpPr/>
      </dsp:nvSpPr>
      <dsp:spPr>
        <a:xfrm>
          <a:off x="4453751"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Data Analysis</a:t>
          </a:r>
        </a:p>
      </dsp:txBody>
      <dsp:txXfrm>
        <a:off x="4453751" y="176411"/>
        <a:ext cx="1342433" cy="288000"/>
      </dsp:txXfrm>
    </dsp:sp>
    <dsp:sp modelId="{37DDA7A3-583E-4961-971E-4710DCD2CB4C}">
      <dsp:nvSpPr>
        <dsp:cNvPr id="0" name=""/>
        <dsp:cNvSpPr/>
      </dsp:nvSpPr>
      <dsp:spPr>
        <a:xfrm>
          <a:off x="4728708" y="464412"/>
          <a:ext cx="1342433"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Comparison with physical models</a:t>
          </a:r>
        </a:p>
        <a:p>
          <a:pPr marL="57150" lvl="1" indent="-57150" algn="l" defTabSz="444500">
            <a:lnSpc>
              <a:spcPct val="90000"/>
            </a:lnSpc>
            <a:spcBef>
              <a:spcPct val="0"/>
            </a:spcBef>
            <a:spcAft>
              <a:spcPct val="15000"/>
            </a:spcAft>
            <a:buChar char="•"/>
          </a:pPr>
          <a:r>
            <a:rPr lang="en-GB" sz="1000" kern="1200" dirty="0"/>
            <a:t>Extraction of understanding</a:t>
          </a:r>
        </a:p>
      </dsp:txBody>
      <dsp:txXfrm>
        <a:off x="4768027" y="503731"/>
        <a:ext cx="1263795" cy="1325362"/>
      </dsp:txXfrm>
    </dsp:sp>
    <dsp:sp modelId="{537E11F0-4AFD-4AEF-934D-DE82575FC04A}">
      <dsp:nvSpPr>
        <dsp:cNvPr id="0" name=""/>
        <dsp:cNvSpPr/>
      </dsp:nvSpPr>
      <dsp:spPr>
        <a:xfrm>
          <a:off x="5999693" y="153298"/>
          <a:ext cx="431437" cy="334227"/>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GB" sz="800" kern="1200"/>
        </a:p>
      </dsp:txBody>
      <dsp:txXfrm>
        <a:off x="5999693" y="220143"/>
        <a:ext cx="331169" cy="200537"/>
      </dsp:txXfrm>
    </dsp:sp>
    <dsp:sp modelId="{F0471DC6-0F17-4478-82A6-058CF8E9C952}">
      <dsp:nvSpPr>
        <dsp:cNvPr id="0" name=""/>
        <dsp:cNvSpPr/>
      </dsp:nvSpPr>
      <dsp:spPr>
        <a:xfrm>
          <a:off x="6610217" y="176411"/>
          <a:ext cx="1342433" cy="432000"/>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1120" tIns="71120" rIns="71120" bIns="38100" numCol="1" spcCol="1270" anchor="t" anchorCtr="0">
          <a:noAutofit/>
        </a:bodyPr>
        <a:lstStyle/>
        <a:p>
          <a:pPr marL="0" lvl="0" indent="0" algn="l" defTabSz="444500">
            <a:lnSpc>
              <a:spcPct val="90000"/>
            </a:lnSpc>
            <a:spcBef>
              <a:spcPct val="0"/>
            </a:spcBef>
            <a:spcAft>
              <a:spcPct val="35000"/>
            </a:spcAft>
            <a:buNone/>
          </a:pPr>
          <a:r>
            <a:rPr lang="en-GB" sz="1000" kern="1200" dirty="0"/>
            <a:t>Impact</a:t>
          </a:r>
        </a:p>
      </dsp:txBody>
      <dsp:txXfrm>
        <a:off x="6610217" y="176411"/>
        <a:ext cx="1342433" cy="288000"/>
      </dsp:txXfrm>
    </dsp:sp>
    <dsp:sp modelId="{C4DDF0A8-9026-4D67-AD46-A82C464C369F}">
      <dsp:nvSpPr>
        <dsp:cNvPr id="0" name=""/>
        <dsp:cNvSpPr/>
      </dsp:nvSpPr>
      <dsp:spPr>
        <a:xfrm>
          <a:off x="6885173" y="464412"/>
          <a:ext cx="1342433" cy="140400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1120" tIns="71120" rIns="71120" bIns="71120" numCol="1" spcCol="1270" anchor="t" anchorCtr="0">
          <a:noAutofit/>
        </a:bodyPr>
        <a:lstStyle/>
        <a:p>
          <a:pPr marL="57150" lvl="1" indent="-57150" algn="l" defTabSz="444500">
            <a:lnSpc>
              <a:spcPct val="90000"/>
            </a:lnSpc>
            <a:spcBef>
              <a:spcPct val="0"/>
            </a:spcBef>
            <a:spcAft>
              <a:spcPct val="15000"/>
            </a:spcAft>
            <a:buChar char="•"/>
          </a:pPr>
          <a:r>
            <a:rPr lang="en-GB" sz="1000" kern="1200" dirty="0"/>
            <a:t>Scientific Publication</a:t>
          </a:r>
        </a:p>
        <a:p>
          <a:pPr marL="57150" lvl="1" indent="-57150" algn="l" defTabSz="444500">
            <a:lnSpc>
              <a:spcPct val="90000"/>
            </a:lnSpc>
            <a:spcBef>
              <a:spcPct val="0"/>
            </a:spcBef>
            <a:spcAft>
              <a:spcPct val="15000"/>
            </a:spcAft>
            <a:buChar char="•"/>
          </a:pPr>
          <a:r>
            <a:rPr lang="en-GB" sz="1000" kern="1200" dirty="0"/>
            <a:t>Commercialization</a:t>
          </a:r>
        </a:p>
        <a:p>
          <a:pPr marL="57150" lvl="1" indent="-57150" algn="l" defTabSz="444500">
            <a:lnSpc>
              <a:spcPct val="90000"/>
            </a:lnSpc>
            <a:spcBef>
              <a:spcPct val="0"/>
            </a:spcBef>
            <a:spcAft>
              <a:spcPct val="15000"/>
            </a:spcAft>
            <a:buChar char="•"/>
          </a:pPr>
          <a:r>
            <a:rPr lang="en-GB" sz="1000" kern="1200" dirty="0"/>
            <a:t>Process changes</a:t>
          </a:r>
        </a:p>
        <a:p>
          <a:pPr marL="57150" lvl="1" indent="-57150" algn="l" defTabSz="444500">
            <a:lnSpc>
              <a:spcPct val="90000"/>
            </a:lnSpc>
            <a:spcBef>
              <a:spcPct val="0"/>
            </a:spcBef>
            <a:spcAft>
              <a:spcPct val="15000"/>
            </a:spcAft>
            <a:buChar char="•"/>
          </a:pPr>
          <a:r>
            <a:rPr lang="en-GB" sz="1000" kern="1200" dirty="0"/>
            <a:t>New materials</a:t>
          </a:r>
        </a:p>
      </dsp:txBody>
      <dsp:txXfrm>
        <a:off x="6924492" y="503731"/>
        <a:ext cx="1263795" cy="13253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62A98-4C1C-418D-81AF-62D1A5E1293C}">
      <dsp:nvSpPr>
        <dsp:cNvPr id="0" name=""/>
        <dsp:cNvSpPr/>
      </dsp:nvSpPr>
      <dsp:spPr>
        <a:xfrm>
          <a:off x="4296" y="1809118"/>
          <a:ext cx="2023936" cy="2023936"/>
        </a:xfrm>
        <a:prstGeom prst="roundRect">
          <a:avLst>
            <a:gd name="adj" fmla="val 10000"/>
          </a:avLst>
        </a:prstGeom>
        <a:blipFill rotWithShape="1">
          <a:blip xmlns:r="http://schemas.openxmlformats.org/officeDocument/2006/relationships" r:embed="rId1"/>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AB590719-67F9-4D57-9841-B51F52B9910C}">
      <dsp:nvSpPr>
        <dsp:cNvPr id="0" name=""/>
        <dsp:cNvSpPr/>
      </dsp:nvSpPr>
      <dsp:spPr>
        <a:xfrm>
          <a:off x="333774" y="3558447"/>
          <a:ext cx="2023936" cy="202393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Some Users</a:t>
          </a:r>
        </a:p>
        <a:p>
          <a:pPr marL="114300" lvl="1" indent="-114300" algn="l" defTabSz="577850">
            <a:lnSpc>
              <a:spcPct val="90000"/>
            </a:lnSpc>
            <a:spcBef>
              <a:spcPct val="0"/>
            </a:spcBef>
            <a:spcAft>
              <a:spcPct val="15000"/>
            </a:spcAft>
            <a:buChar char="•"/>
          </a:pPr>
          <a:r>
            <a:rPr lang="en-GB" sz="1300" kern="1200" dirty="0"/>
            <a:t>Technique specific interfaces</a:t>
          </a:r>
        </a:p>
        <a:p>
          <a:pPr marL="114300" lvl="1" indent="-114300" algn="l" defTabSz="577850">
            <a:lnSpc>
              <a:spcPct val="90000"/>
            </a:lnSpc>
            <a:spcBef>
              <a:spcPct val="0"/>
            </a:spcBef>
            <a:spcAft>
              <a:spcPct val="15000"/>
            </a:spcAft>
            <a:buChar char="•"/>
          </a:pPr>
          <a:r>
            <a:rPr lang="en-GB" sz="1300" kern="1200" dirty="0"/>
            <a:t>Point and click interface</a:t>
          </a:r>
        </a:p>
        <a:p>
          <a:pPr marL="114300" lvl="1" indent="-114300" algn="l" defTabSz="577850">
            <a:lnSpc>
              <a:spcPct val="90000"/>
            </a:lnSpc>
            <a:spcBef>
              <a:spcPct val="0"/>
            </a:spcBef>
            <a:spcAft>
              <a:spcPct val="15000"/>
            </a:spcAft>
            <a:buChar char="•"/>
          </a:pPr>
          <a:r>
            <a:rPr lang="en-GB" sz="1300" kern="1200" dirty="0"/>
            <a:t>Simple Graphing</a:t>
          </a:r>
        </a:p>
        <a:p>
          <a:pPr marL="114300" lvl="1" indent="-114300" algn="l" defTabSz="577850">
            <a:lnSpc>
              <a:spcPct val="90000"/>
            </a:lnSpc>
            <a:spcBef>
              <a:spcPct val="0"/>
            </a:spcBef>
            <a:spcAft>
              <a:spcPct val="15000"/>
            </a:spcAft>
            <a:buChar char="•"/>
          </a:pPr>
          <a:r>
            <a:rPr lang="en-GB" sz="1300" kern="1200" dirty="0"/>
            <a:t>Detailed help</a:t>
          </a:r>
        </a:p>
        <a:p>
          <a:pPr marL="114300" lvl="1" indent="-114300" algn="l" defTabSz="577850">
            <a:lnSpc>
              <a:spcPct val="90000"/>
            </a:lnSpc>
            <a:spcBef>
              <a:spcPct val="0"/>
            </a:spcBef>
            <a:spcAft>
              <a:spcPct val="15000"/>
            </a:spcAft>
            <a:buChar char="•"/>
          </a:pPr>
          <a:r>
            <a:rPr lang="en-GB" sz="1300" kern="1200" dirty="0"/>
            <a:t>Training &amp; Examples</a:t>
          </a:r>
        </a:p>
      </dsp:txBody>
      <dsp:txXfrm>
        <a:off x="393053" y="3617726"/>
        <a:ext cx="1905378" cy="1905378"/>
      </dsp:txXfrm>
    </dsp:sp>
    <dsp:sp modelId="{6077AA9F-2930-424F-B5D3-D15DE14AE5D7}">
      <dsp:nvSpPr>
        <dsp:cNvPr id="0" name=""/>
        <dsp:cNvSpPr/>
      </dsp:nvSpPr>
      <dsp:spPr>
        <a:xfrm>
          <a:off x="2418087" y="2577925"/>
          <a:ext cx="389854" cy="48632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2418087" y="2675190"/>
        <a:ext cx="272898" cy="291793"/>
      </dsp:txXfrm>
    </dsp:sp>
    <dsp:sp modelId="{D3F8DCAD-94D8-422E-9FFA-7CB4A197D52F}">
      <dsp:nvSpPr>
        <dsp:cNvPr id="0" name=""/>
        <dsp:cNvSpPr/>
      </dsp:nvSpPr>
      <dsp:spPr>
        <a:xfrm>
          <a:off x="3142104" y="1809118"/>
          <a:ext cx="2023936" cy="2023936"/>
        </a:xfrm>
        <a:prstGeom prst="roundRect">
          <a:avLst>
            <a:gd name="adj" fmla="val 10000"/>
          </a:avLst>
        </a:prstGeom>
        <a:blipFill rotWithShape="1">
          <a:blip xmlns:r="http://schemas.openxmlformats.org/officeDocument/2006/relationships" r:embed="rId2"/>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D1896988-0AAA-4A92-BE40-74C580FFB09F}">
      <dsp:nvSpPr>
        <dsp:cNvPr id="0" name=""/>
        <dsp:cNvSpPr/>
      </dsp:nvSpPr>
      <dsp:spPr>
        <a:xfrm>
          <a:off x="3471582" y="3558447"/>
          <a:ext cx="2023936" cy="202393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dirty="0"/>
            <a:t>Most Users</a:t>
          </a:r>
        </a:p>
        <a:p>
          <a:pPr marL="114300" lvl="1" indent="-114300" algn="l" defTabSz="577850">
            <a:lnSpc>
              <a:spcPct val="90000"/>
            </a:lnSpc>
            <a:spcBef>
              <a:spcPct val="0"/>
            </a:spcBef>
            <a:spcAft>
              <a:spcPct val="15000"/>
            </a:spcAft>
            <a:buChar char="•"/>
          </a:pPr>
          <a:r>
            <a:rPr lang="en-GB" sz="1300" kern="1200" dirty="0"/>
            <a:t>Flexible user interface</a:t>
          </a:r>
        </a:p>
        <a:p>
          <a:pPr marL="114300" lvl="1" indent="-114300" algn="l" defTabSz="577850">
            <a:lnSpc>
              <a:spcPct val="90000"/>
            </a:lnSpc>
            <a:spcBef>
              <a:spcPct val="0"/>
            </a:spcBef>
            <a:spcAft>
              <a:spcPct val="15000"/>
            </a:spcAft>
            <a:buChar char="•"/>
          </a:pPr>
          <a:r>
            <a:rPr lang="en-GB" sz="1300" kern="1200" dirty="0"/>
            <a:t>Python Scripting</a:t>
          </a:r>
        </a:p>
        <a:p>
          <a:pPr marL="114300" lvl="1" indent="-114300" algn="l" defTabSz="577850">
            <a:lnSpc>
              <a:spcPct val="90000"/>
            </a:lnSpc>
            <a:spcBef>
              <a:spcPct val="0"/>
            </a:spcBef>
            <a:spcAft>
              <a:spcPct val="15000"/>
            </a:spcAft>
            <a:buChar char="•"/>
          </a:pPr>
          <a:r>
            <a:rPr lang="en-GB" sz="1300" kern="1200" dirty="0"/>
            <a:t>Data History</a:t>
          </a:r>
        </a:p>
        <a:p>
          <a:pPr marL="114300" lvl="1" indent="-114300" algn="l" defTabSz="577850">
            <a:lnSpc>
              <a:spcPct val="90000"/>
            </a:lnSpc>
            <a:spcBef>
              <a:spcPct val="0"/>
            </a:spcBef>
            <a:spcAft>
              <a:spcPct val="15000"/>
            </a:spcAft>
            <a:buChar char="•"/>
          </a:pPr>
          <a:r>
            <a:rPr lang="en-GB" sz="1300" kern="1200" dirty="0"/>
            <a:t>Powerful visualisations</a:t>
          </a:r>
        </a:p>
      </dsp:txBody>
      <dsp:txXfrm>
        <a:off x="3530861" y="3617726"/>
        <a:ext cx="1905378" cy="1905378"/>
      </dsp:txXfrm>
    </dsp:sp>
    <dsp:sp modelId="{E6E46D3B-B94B-4FAB-832C-FE54F4F5FC13}">
      <dsp:nvSpPr>
        <dsp:cNvPr id="0" name=""/>
        <dsp:cNvSpPr/>
      </dsp:nvSpPr>
      <dsp:spPr>
        <a:xfrm>
          <a:off x="5555895" y="2577925"/>
          <a:ext cx="389854" cy="486323"/>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GB" sz="1400" kern="1200"/>
        </a:p>
      </dsp:txBody>
      <dsp:txXfrm>
        <a:off x="5555895" y="2675190"/>
        <a:ext cx="272898" cy="291793"/>
      </dsp:txXfrm>
    </dsp:sp>
    <dsp:sp modelId="{1264E886-7029-435F-881A-5681D1F9C0CD}">
      <dsp:nvSpPr>
        <dsp:cNvPr id="0" name=""/>
        <dsp:cNvSpPr/>
      </dsp:nvSpPr>
      <dsp:spPr>
        <a:xfrm>
          <a:off x="6279912" y="1809118"/>
          <a:ext cx="2023936" cy="2023936"/>
        </a:xfrm>
        <a:prstGeom prst="roundRect">
          <a:avLst>
            <a:gd name="adj" fmla="val 10000"/>
          </a:avLst>
        </a:prstGeom>
        <a:blipFill rotWithShape="1">
          <a:blip xmlns:r="http://schemas.openxmlformats.org/officeDocument/2006/relationships" r:embed="rId3"/>
          <a:stretch>
            <a:fillRect/>
          </a:stretch>
        </a:blip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1">
          <a:scrgbClr r="0" g="0" b="0"/>
        </a:fillRef>
        <a:effectRef idx="3">
          <a:scrgbClr r="0" g="0" b="0"/>
        </a:effectRef>
        <a:fontRef idx="minor"/>
      </dsp:style>
    </dsp:sp>
    <dsp:sp modelId="{2EDEBCF2-E470-44E3-B2EB-0D1A892A09BF}">
      <dsp:nvSpPr>
        <dsp:cNvPr id="0" name=""/>
        <dsp:cNvSpPr/>
      </dsp:nvSpPr>
      <dsp:spPr>
        <a:xfrm>
          <a:off x="6479048" y="3573019"/>
          <a:ext cx="2023936" cy="2023936"/>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GB" sz="1700" kern="1200"/>
            <a:t>Super Users</a:t>
          </a:r>
          <a:endParaRPr lang="en-GB" sz="1700" kern="1200" dirty="0"/>
        </a:p>
        <a:p>
          <a:pPr marL="114300" lvl="1" indent="-114300" algn="l" defTabSz="577850">
            <a:lnSpc>
              <a:spcPct val="90000"/>
            </a:lnSpc>
            <a:spcBef>
              <a:spcPct val="0"/>
            </a:spcBef>
            <a:spcAft>
              <a:spcPct val="15000"/>
            </a:spcAft>
            <a:buChar char="•"/>
          </a:pPr>
          <a:r>
            <a:rPr lang="en-GB" sz="1300" kern="1200" dirty="0"/>
            <a:t>Plug ins</a:t>
          </a:r>
        </a:p>
        <a:p>
          <a:pPr marL="114300" lvl="1" indent="-114300" algn="l" defTabSz="577850">
            <a:lnSpc>
              <a:spcPct val="90000"/>
            </a:lnSpc>
            <a:spcBef>
              <a:spcPct val="0"/>
            </a:spcBef>
            <a:spcAft>
              <a:spcPct val="15000"/>
            </a:spcAft>
            <a:buChar char="•"/>
          </a:pPr>
          <a:r>
            <a:rPr lang="en-GB" sz="1300" kern="1200" dirty="0"/>
            <a:t>Python Algorithms</a:t>
          </a:r>
        </a:p>
        <a:p>
          <a:pPr marL="114300" lvl="1" indent="-114300" algn="l" defTabSz="577850">
            <a:lnSpc>
              <a:spcPct val="90000"/>
            </a:lnSpc>
            <a:spcBef>
              <a:spcPct val="0"/>
            </a:spcBef>
            <a:spcAft>
              <a:spcPct val="15000"/>
            </a:spcAft>
            <a:buChar char="•"/>
          </a:pPr>
          <a:r>
            <a:rPr lang="en-GB" sz="1300" kern="1200" dirty="0"/>
            <a:t>Custom User Interfaces</a:t>
          </a:r>
        </a:p>
      </dsp:txBody>
      <dsp:txXfrm>
        <a:off x="6538327" y="3632298"/>
        <a:ext cx="1905378" cy="19053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7C0D3B-165D-499F-A237-A954C1715892}">
      <dsp:nvSpPr>
        <dsp:cNvPr id="0" name=""/>
        <dsp:cNvSpPr/>
      </dsp:nvSpPr>
      <dsp:spPr>
        <a:xfrm>
          <a:off x="0" y="0"/>
          <a:ext cx="6624736" cy="5018702"/>
        </a:xfrm>
        <a:prstGeom prst="roundRect">
          <a:avLst>
            <a:gd name="adj" fmla="val 85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3895070" numCol="1" spcCol="1270" anchor="t" anchorCtr="0">
          <a:noAutofit/>
        </a:bodyPr>
        <a:lstStyle/>
        <a:p>
          <a:pPr marL="0" lvl="0" indent="0" algn="l" defTabSz="1866900">
            <a:lnSpc>
              <a:spcPct val="90000"/>
            </a:lnSpc>
            <a:spcBef>
              <a:spcPct val="0"/>
            </a:spcBef>
            <a:spcAft>
              <a:spcPct val="35000"/>
            </a:spcAft>
            <a:buNone/>
          </a:pPr>
          <a:r>
            <a:rPr lang="en-GB" sz="4200" kern="1200" dirty="0"/>
            <a:t>Algorithms</a:t>
          </a:r>
        </a:p>
      </dsp:txBody>
      <dsp:txXfrm>
        <a:off x="124944" y="124944"/>
        <a:ext cx="6374848" cy="4768814"/>
      </dsp:txXfrm>
    </dsp:sp>
    <dsp:sp modelId="{1D39EF8C-60F3-4F67-9087-B7C40819E011}">
      <dsp:nvSpPr>
        <dsp:cNvPr id="0" name=""/>
        <dsp:cNvSpPr/>
      </dsp:nvSpPr>
      <dsp:spPr>
        <a:xfrm>
          <a:off x="165618" y="1254675"/>
          <a:ext cx="993710" cy="489740"/>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Corrections</a:t>
          </a:r>
        </a:p>
      </dsp:txBody>
      <dsp:txXfrm>
        <a:off x="180679" y="1269736"/>
        <a:ext cx="963588" cy="459618"/>
      </dsp:txXfrm>
    </dsp:sp>
    <dsp:sp modelId="{C1B09658-8A4D-46A7-9996-5E0396F630C4}">
      <dsp:nvSpPr>
        <dsp:cNvPr id="0" name=""/>
        <dsp:cNvSpPr/>
      </dsp:nvSpPr>
      <dsp:spPr>
        <a:xfrm>
          <a:off x="165618" y="1758268"/>
          <a:ext cx="993710" cy="489740"/>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405888"/>
              <a:satOff val="2445"/>
              <a:lumOff val="19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Input / Output</a:t>
          </a:r>
        </a:p>
      </dsp:txBody>
      <dsp:txXfrm>
        <a:off x="180679" y="1773329"/>
        <a:ext cx="963588" cy="459618"/>
      </dsp:txXfrm>
    </dsp:sp>
    <dsp:sp modelId="{6D882243-0A0E-4025-8693-22895F0E129F}">
      <dsp:nvSpPr>
        <dsp:cNvPr id="0" name=""/>
        <dsp:cNvSpPr/>
      </dsp:nvSpPr>
      <dsp:spPr>
        <a:xfrm>
          <a:off x="165618" y="2261861"/>
          <a:ext cx="993710" cy="489740"/>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811776"/>
              <a:satOff val="4891"/>
              <a:lumOff val="39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Transforms</a:t>
          </a:r>
        </a:p>
      </dsp:txBody>
      <dsp:txXfrm>
        <a:off x="180679" y="2276922"/>
        <a:ext cx="963588" cy="459618"/>
      </dsp:txXfrm>
    </dsp:sp>
    <dsp:sp modelId="{9F12A7B5-45F2-4BF0-A5E8-C7073891EE32}">
      <dsp:nvSpPr>
        <dsp:cNvPr id="0" name=""/>
        <dsp:cNvSpPr/>
      </dsp:nvSpPr>
      <dsp:spPr>
        <a:xfrm>
          <a:off x="165618" y="2765453"/>
          <a:ext cx="993710" cy="489740"/>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1217664"/>
              <a:satOff val="7336"/>
              <a:lumOff val="5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Diagnostics</a:t>
          </a:r>
        </a:p>
      </dsp:txBody>
      <dsp:txXfrm>
        <a:off x="180679" y="2780514"/>
        <a:ext cx="963588" cy="459618"/>
      </dsp:txXfrm>
    </dsp:sp>
    <dsp:sp modelId="{0C6FBADF-29C0-47D5-A575-A29F2B926AB4}">
      <dsp:nvSpPr>
        <dsp:cNvPr id="0" name=""/>
        <dsp:cNvSpPr/>
      </dsp:nvSpPr>
      <dsp:spPr>
        <a:xfrm>
          <a:off x="165618" y="3269046"/>
          <a:ext cx="993710" cy="489740"/>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1623553"/>
              <a:satOff val="9781"/>
              <a:lumOff val="7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Filtering</a:t>
          </a:r>
        </a:p>
      </dsp:txBody>
      <dsp:txXfrm>
        <a:off x="180679" y="3284107"/>
        <a:ext cx="963588" cy="459618"/>
      </dsp:txXfrm>
    </dsp:sp>
    <dsp:sp modelId="{DC321BCA-CB5C-4D52-B542-B9516B478A23}">
      <dsp:nvSpPr>
        <dsp:cNvPr id="0" name=""/>
        <dsp:cNvSpPr/>
      </dsp:nvSpPr>
      <dsp:spPr>
        <a:xfrm>
          <a:off x="165618" y="3772639"/>
          <a:ext cx="993710" cy="489740"/>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2029441"/>
              <a:satOff val="12227"/>
              <a:lumOff val="9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Simulation</a:t>
          </a:r>
        </a:p>
      </dsp:txBody>
      <dsp:txXfrm>
        <a:off x="180679" y="3787700"/>
        <a:ext cx="963588" cy="459618"/>
      </dsp:txXfrm>
    </dsp:sp>
    <dsp:sp modelId="{003DF7BF-1F19-43E9-AA3A-44D85EB1AC1C}">
      <dsp:nvSpPr>
        <dsp:cNvPr id="0" name=""/>
        <dsp:cNvSpPr/>
      </dsp:nvSpPr>
      <dsp:spPr>
        <a:xfrm>
          <a:off x="165618" y="4276232"/>
          <a:ext cx="993710" cy="489740"/>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2435329"/>
              <a:satOff val="14672"/>
              <a:lumOff val="117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Technique Specific</a:t>
          </a:r>
        </a:p>
      </dsp:txBody>
      <dsp:txXfrm>
        <a:off x="180679" y="4291293"/>
        <a:ext cx="963588" cy="459618"/>
      </dsp:txXfrm>
    </dsp:sp>
    <dsp:sp modelId="{3ED806F3-9F76-4D2E-BD0B-A9DC6EA91684}">
      <dsp:nvSpPr>
        <dsp:cNvPr id="0" name=""/>
        <dsp:cNvSpPr/>
      </dsp:nvSpPr>
      <dsp:spPr>
        <a:xfrm>
          <a:off x="1324947" y="1254675"/>
          <a:ext cx="5134170" cy="3513091"/>
        </a:xfrm>
        <a:prstGeom prst="roundRect">
          <a:avLst>
            <a:gd name="adj" fmla="val 10500"/>
          </a:avLst>
        </a:prstGeom>
        <a:solidFill>
          <a:schemeClr val="accent4">
            <a:hueOff val="-2232385"/>
            <a:satOff val="13449"/>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2230813" numCol="1" spcCol="1270" anchor="t" anchorCtr="0">
          <a:noAutofit/>
        </a:bodyPr>
        <a:lstStyle/>
        <a:p>
          <a:pPr marL="0" lvl="0" indent="0" algn="l" defTabSz="1866900">
            <a:lnSpc>
              <a:spcPct val="90000"/>
            </a:lnSpc>
            <a:spcBef>
              <a:spcPct val="0"/>
            </a:spcBef>
            <a:spcAft>
              <a:spcPct val="35000"/>
            </a:spcAft>
            <a:buNone/>
          </a:pPr>
          <a:r>
            <a:rPr lang="en-GB" sz="4200" kern="1200" dirty="0"/>
            <a:t>Support Services</a:t>
          </a:r>
        </a:p>
      </dsp:txBody>
      <dsp:txXfrm>
        <a:off x="1432987" y="1362715"/>
        <a:ext cx="4918090" cy="3297011"/>
      </dsp:txXfrm>
    </dsp:sp>
    <dsp:sp modelId="{F859888A-A11D-4B8E-AC4C-022ABF105831}">
      <dsp:nvSpPr>
        <dsp:cNvPr id="0" name=""/>
        <dsp:cNvSpPr/>
      </dsp:nvSpPr>
      <dsp:spPr>
        <a:xfrm>
          <a:off x="1453301" y="2484257"/>
          <a:ext cx="1026834" cy="650985"/>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2841217"/>
              <a:satOff val="17118"/>
              <a:lumOff val="13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Instrument Geometry</a:t>
          </a:r>
        </a:p>
      </dsp:txBody>
      <dsp:txXfrm>
        <a:off x="1473321" y="2504277"/>
        <a:ext cx="986794" cy="610945"/>
      </dsp:txXfrm>
    </dsp:sp>
    <dsp:sp modelId="{81A310B2-839E-47A8-A6B9-21AB0A74C003}">
      <dsp:nvSpPr>
        <dsp:cNvPr id="0" name=""/>
        <dsp:cNvSpPr/>
      </dsp:nvSpPr>
      <dsp:spPr>
        <a:xfrm>
          <a:off x="1453301" y="3167266"/>
          <a:ext cx="1026834" cy="650985"/>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3247105"/>
              <a:satOff val="19563"/>
              <a:lumOff val="156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Live Data</a:t>
          </a:r>
        </a:p>
      </dsp:txBody>
      <dsp:txXfrm>
        <a:off x="1473321" y="3187286"/>
        <a:ext cx="986794" cy="610945"/>
      </dsp:txXfrm>
    </dsp:sp>
    <dsp:sp modelId="{0B5DD728-A7BD-4693-8ADE-8395A35B0559}">
      <dsp:nvSpPr>
        <dsp:cNvPr id="0" name=""/>
        <dsp:cNvSpPr/>
      </dsp:nvSpPr>
      <dsp:spPr>
        <a:xfrm>
          <a:off x="1453301" y="3850276"/>
          <a:ext cx="1026834" cy="650985"/>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3652993"/>
              <a:satOff val="22008"/>
              <a:lumOff val="176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Model Fitting</a:t>
          </a:r>
        </a:p>
      </dsp:txBody>
      <dsp:txXfrm>
        <a:off x="1473321" y="3870296"/>
        <a:ext cx="986794" cy="610945"/>
      </dsp:txXfrm>
    </dsp:sp>
    <dsp:sp modelId="{9A3F9F1E-3F5E-4C33-9F12-13821E42B1F1}">
      <dsp:nvSpPr>
        <dsp:cNvPr id="0" name=""/>
        <dsp:cNvSpPr/>
      </dsp:nvSpPr>
      <dsp:spPr>
        <a:xfrm>
          <a:off x="2616770" y="2509351"/>
          <a:ext cx="3676728" cy="2007480"/>
        </a:xfrm>
        <a:prstGeom prst="roundRect">
          <a:avLst>
            <a:gd name="adj" fmla="val 10500"/>
          </a:avLst>
        </a:prstGeom>
        <a:solidFill>
          <a:schemeClr val="accent4">
            <a:hueOff val="-4464770"/>
            <a:satOff val="26899"/>
            <a:lumOff val="215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133111" numCol="1" spcCol="1270" anchor="t" anchorCtr="0">
          <a:noAutofit/>
        </a:bodyPr>
        <a:lstStyle/>
        <a:p>
          <a:pPr marL="0" lvl="0" indent="0" algn="l" defTabSz="1866900">
            <a:lnSpc>
              <a:spcPct val="90000"/>
            </a:lnSpc>
            <a:spcBef>
              <a:spcPct val="0"/>
            </a:spcBef>
            <a:spcAft>
              <a:spcPct val="35000"/>
            </a:spcAft>
            <a:buNone/>
          </a:pPr>
          <a:r>
            <a:rPr lang="en-GB" sz="4200" kern="1200" dirty="0"/>
            <a:t>Workspaces</a:t>
          </a:r>
        </a:p>
      </dsp:txBody>
      <dsp:txXfrm>
        <a:off x="2678507" y="2571088"/>
        <a:ext cx="3553254" cy="1884006"/>
      </dsp:txXfrm>
    </dsp:sp>
    <dsp:sp modelId="{924DD18C-17CD-45B3-8EC8-33FCBEC3A451}">
      <dsp:nvSpPr>
        <dsp:cNvPr id="0" name=""/>
        <dsp:cNvSpPr/>
      </dsp:nvSpPr>
      <dsp:spPr>
        <a:xfrm>
          <a:off x="2708688" y="3412717"/>
          <a:ext cx="1720863" cy="903366"/>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4058882"/>
              <a:satOff val="24454"/>
              <a:lumOff val="19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Data</a:t>
          </a:r>
        </a:p>
      </dsp:txBody>
      <dsp:txXfrm>
        <a:off x="2736470" y="3440499"/>
        <a:ext cx="1665299" cy="847802"/>
      </dsp:txXfrm>
    </dsp:sp>
    <dsp:sp modelId="{0F8F90C5-8338-4A4B-AFBC-117737D6E7D9}">
      <dsp:nvSpPr>
        <dsp:cNvPr id="0" name=""/>
        <dsp:cNvSpPr/>
      </dsp:nvSpPr>
      <dsp:spPr>
        <a:xfrm>
          <a:off x="4478509" y="3412717"/>
          <a:ext cx="1720863" cy="903366"/>
        </a:xfrm>
        <a:prstGeom prst="roundRect">
          <a:avLst>
            <a:gd name="adj" fmla="val 10500"/>
          </a:avLst>
        </a:prstGeom>
        <a:solidFill>
          <a:schemeClr val="lt1">
            <a:alpha val="90000"/>
            <a:hueOff val="0"/>
            <a:satOff val="0"/>
            <a:lumOff val="0"/>
            <a:alphaOff val="0"/>
          </a:schemeClr>
        </a:solidFill>
        <a:ln w="25400" cap="flat" cmpd="sng" algn="ctr">
          <a:solidFill>
            <a:schemeClr val="accent4">
              <a:hueOff val="-4464770"/>
              <a:satOff val="26899"/>
              <a:lumOff val="215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GB" sz="1200" kern="1200" dirty="0"/>
            <a:t>Sample Info</a:t>
          </a:r>
        </a:p>
      </dsp:txBody>
      <dsp:txXfrm>
        <a:off x="4506291" y="3440499"/>
        <a:ext cx="1665299" cy="847802"/>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99012"/>
          </a:xfrm>
          <a:prstGeom prst="rect">
            <a:avLst/>
          </a:prstGeom>
        </p:spPr>
        <p:txBody>
          <a:bodyPr vert="horz" lIns="91440" tIns="45720" rIns="91440" bIns="45720" rtlCol="0"/>
          <a:lstStyle>
            <a:lvl1pPr algn="r">
              <a:defRPr sz="1200"/>
            </a:lvl1pPr>
          </a:lstStyle>
          <a:p>
            <a:fld id="{5F8FF0E7-B1FA-41D5-A658-B9592DCE8CC9}" type="datetimeFigureOut">
              <a:rPr lang="en-GB" smtClean="0"/>
              <a:t>10/11/2016</a:t>
            </a:fld>
            <a:endParaRPr lang="en-GB"/>
          </a:p>
        </p:txBody>
      </p:sp>
      <p:sp>
        <p:nvSpPr>
          <p:cNvPr id="4" name="Footer Placeholder 3"/>
          <p:cNvSpPr>
            <a:spLocks noGrp="1"/>
          </p:cNvSpPr>
          <p:nvPr>
            <p:ph type="ftr" sz="quarter" idx="2"/>
          </p:nvPr>
        </p:nvSpPr>
        <p:spPr>
          <a:xfrm>
            <a:off x="0" y="9446678"/>
            <a:ext cx="2971800" cy="49901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9446678"/>
            <a:ext cx="2971800" cy="499011"/>
          </a:xfrm>
          <a:prstGeom prst="rect">
            <a:avLst/>
          </a:prstGeom>
        </p:spPr>
        <p:txBody>
          <a:bodyPr vert="horz" lIns="91440" tIns="45720" rIns="91440" bIns="45720" rtlCol="0" anchor="b"/>
          <a:lstStyle>
            <a:lvl1pPr algn="r">
              <a:defRPr sz="1200"/>
            </a:lvl1pPr>
          </a:lstStyle>
          <a:p>
            <a:fld id="{BD6C7A40-AA3A-42ED-B656-3D39BD1F08EB}" type="slidenum">
              <a:rPr lang="en-GB" smtClean="0"/>
              <a:t>‹#›</a:t>
            </a:fld>
            <a:endParaRPr lang="en-GB"/>
          </a:p>
        </p:txBody>
      </p:sp>
    </p:spTree>
    <p:extLst>
      <p:ext uri="{BB962C8B-B14F-4D97-AF65-F5344CB8AC3E}">
        <p14:creationId xmlns:p14="http://schemas.microsoft.com/office/powerpoint/2010/main" val="4113096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97284"/>
          </a:xfrm>
          <a:prstGeom prst="rect">
            <a:avLst/>
          </a:prstGeom>
        </p:spPr>
        <p:txBody>
          <a:bodyPr vert="horz" lIns="91440" tIns="45720" rIns="91440" bIns="45720" rtlCol="0"/>
          <a:lstStyle>
            <a:lvl1pPr algn="r">
              <a:defRPr sz="1200"/>
            </a:lvl1pPr>
          </a:lstStyle>
          <a:p>
            <a:fld id="{C05C4000-DEC1-41FA-81A4-C9F33A7F019B}" type="datetimeFigureOut">
              <a:rPr lang="en-GB" smtClean="0"/>
              <a:t>10/11/2016</a:t>
            </a:fld>
            <a:endParaRPr lang="en-GB"/>
          </a:p>
        </p:txBody>
      </p:sp>
      <p:sp>
        <p:nvSpPr>
          <p:cNvPr id="4" name="Slide Image Placeholder 3"/>
          <p:cNvSpPr>
            <a:spLocks noGrp="1" noRot="1" noChangeAspect="1"/>
          </p:cNvSpPr>
          <p:nvPr>
            <p:ph type="sldImg" idx="2"/>
          </p:nvPr>
        </p:nvSpPr>
        <p:spPr>
          <a:xfrm>
            <a:off x="942975" y="746125"/>
            <a:ext cx="4972050" cy="37290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724202"/>
            <a:ext cx="5486400" cy="447556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46678"/>
            <a:ext cx="2971800" cy="49728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9446678"/>
            <a:ext cx="2971800" cy="497284"/>
          </a:xfrm>
          <a:prstGeom prst="rect">
            <a:avLst/>
          </a:prstGeom>
        </p:spPr>
        <p:txBody>
          <a:bodyPr vert="horz" lIns="91440" tIns="45720" rIns="91440" bIns="45720" rtlCol="0" anchor="b"/>
          <a:lstStyle>
            <a:lvl1pPr algn="r">
              <a:defRPr sz="1200"/>
            </a:lvl1pPr>
          </a:lstStyle>
          <a:p>
            <a:fld id="{57A07121-535A-4846-B0BB-B62BDC337524}" type="slidenum">
              <a:rPr lang="en-GB" smtClean="0"/>
              <a:t>‹#›</a:t>
            </a:fld>
            <a:endParaRPr lang="en-GB"/>
          </a:p>
        </p:txBody>
      </p:sp>
    </p:spTree>
    <p:extLst>
      <p:ext uri="{BB962C8B-B14F-4D97-AF65-F5344CB8AC3E}">
        <p14:creationId xmlns:p14="http://schemas.microsoft.com/office/powerpoint/2010/main" val="3721802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a:p>
          <a:p>
            <a:endParaRPr lang="en-GB" dirty="0"/>
          </a:p>
        </p:txBody>
      </p:sp>
      <p:sp>
        <p:nvSpPr>
          <p:cNvPr id="4" name="Slide Number Placeholder 3"/>
          <p:cNvSpPr>
            <a:spLocks noGrp="1"/>
          </p:cNvSpPr>
          <p:nvPr>
            <p:ph type="sldNum" sz="quarter" idx="10"/>
          </p:nvPr>
        </p:nvSpPr>
        <p:spPr/>
        <p:txBody>
          <a:bodyPr/>
          <a:lstStyle/>
          <a:p>
            <a:fld id="{57A07121-535A-4846-B0BB-B62BDC337524}" type="slidenum">
              <a:rPr lang="en-GB" smtClean="0"/>
              <a:t>1</a:t>
            </a:fld>
            <a:endParaRPr lang="en-GB"/>
          </a:p>
        </p:txBody>
      </p:sp>
    </p:spTree>
    <p:extLst>
      <p:ext uri="{BB962C8B-B14F-4D97-AF65-F5344CB8AC3E}">
        <p14:creationId xmlns:p14="http://schemas.microsoft.com/office/powerpoint/2010/main" val="382335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utility developed at ORNL allows the user to carry out molecular dynamics simulations in a remote cluster, then use </a:t>
            </a:r>
            <a:r>
              <a:rPr lang="en-US" baseline="0" dirty="0" err="1"/>
              <a:t>Sassena</a:t>
            </a:r>
            <a:r>
              <a:rPr lang="en-US" baseline="0" dirty="0"/>
              <a:t> to calculate the simulated QENS spectra, and then use </a:t>
            </a:r>
            <a:r>
              <a:rPr lang="en-US" baseline="0" dirty="0" err="1"/>
              <a:t>Mantid</a:t>
            </a:r>
            <a:r>
              <a:rPr lang="en-US" baseline="0" dirty="0"/>
              <a:t> to fit the simulated spectra (black lines) against the experimental data (colored lines). The user can change one parameter in the force-field of the simulations in order to obtain a different simulated QENS spectra. In this fashion the user can tune the force field to optimize against QENS data. In the movie, user is changing the barrier to methyl rotations shown in the previous slide and then comparing against QENS data. The movie begins with a value of the force field yielding a goodness of fit Chi-square too high, and little by little user chooses values of the force field yielding lower values of Chi-square.</a:t>
            </a:r>
          </a:p>
          <a:p>
            <a:r>
              <a:rPr lang="en-US" baseline="0" dirty="0"/>
              <a:t>The GUI is installed in the user’s laptop, while computation, analysis, and data storage is carried out elsewhere.</a:t>
            </a:r>
            <a:endParaRPr lang="en-US" dirty="0"/>
          </a:p>
        </p:txBody>
      </p:sp>
      <p:sp>
        <p:nvSpPr>
          <p:cNvPr id="4" name="Slide Number Placeholder 3"/>
          <p:cNvSpPr>
            <a:spLocks noGrp="1"/>
          </p:cNvSpPr>
          <p:nvPr>
            <p:ph type="sldNum" sz="quarter" idx="10"/>
          </p:nvPr>
        </p:nvSpPr>
        <p:spPr/>
        <p:txBody>
          <a:bodyPr/>
          <a:lstStyle/>
          <a:p>
            <a:fld id="{8E473EBC-F0CC-433F-9DE9-E29EEE646A7B}" type="slidenum">
              <a:rPr lang="en-US" smtClean="0"/>
              <a:t>50</a:t>
            </a:fld>
            <a:endParaRPr lang="en-US"/>
          </a:p>
        </p:txBody>
      </p:sp>
    </p:spTree>
    <p:extLst>
      <p:ext uri="{BB962C8B-B14F-4D97-AF65-F5344CB8AC3E}">
        <p14:creationId xmlns:p14="http://schemas.microsoft.com/office/powerpoint/2010/main" val="2416855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7A07121-535A-4846-B0BB-B62BDC337524}" type="slidenum">
              <a:rPr lang="en-GB" smtClean="0"/>
              <a:t>2</a:t>
            </a:fld>
            <a:endParaRPr lang="en-GB"/>
          </a:p>
        </p:txBody>
      </p:sp>
    </p:spTree>
    <p:extLst>
      <p:ext uri="{BB962C8B-B14F-4D97-AF65-F5344CB8AC3E}">
        <p14:creationId xmlns:p14="http://schemas.microsoft.com/office/powerpoint/2010/main" val="2703594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7A07121-535A-4846-B0BB-B62BDC337524}" type="slidenum">
              <a:rPr lang="en-GB" smtClean="0"/>
              <a:t>14</a:t>
            </a:fld>
            <a:endParaRPr lang="en-GB"/>
          </a:p>
        </p:txBody>
      </p:sp>
    </p:spTree>
    <p:extLst>
      <p:ext uri="{BB962C8B-B14F-4D97-AF65-F5344CB8AC3E}">
        <p14:creationId xmlns:p14="http://schemas.microsoft.com/office/powerpoint/2010/main" val="3308285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Fully functioning</a:t>
            </a:r>
            <a:r>
              <a:rPr lang="en-GB" baseline="0" dirty="0"/>
              <a:t> example</a:t>
            </a:r>
          </a:p>
          <a:p>
            <a:r>
              <a:rPr lang="en-GB" baseline="0" dirty="0"/>
              <a:t>Derivatives calculated numerically</a:t>
            </a:r>
          </a:p>
          <a:p>
            <a:r>
              <a:rPr lang="en-GB" baseline="0" dirty="0"/>
              <a:t>Only hard part really is getting the function1D definition correct</a:t>
            </a:r>
            <a:endParaRPr lang="en-GB" dirty="0"/>
          </a:p>
        </p:txBody>
      </p:sp>
      <p:sp>
        <p:nvSpPr>
          <p:cNvPr id="4" name="Slide Number Placeholder 3"/>
          <p:cNvSpPr>
            <a:spLocks noGrp="1"/>
          </p:cNvSpPr>
          <p:nvPr>
            <p:ph type="sldNum" sz="quarter" idx="10"/>
          </p:nvPr>
        </p:nvSpPr>
        <p:spPr/>
        <p:txBody>
          <a:bodyPr/>
          <a:lstStyle/>
          <a:p>
            <a:fld id="{57A07121-535A-4846-B0BB-B62BDC337524}" type="slidenum">
              <a:rPr lang="en-GB" smtClean="0"/>
              <a:t>21</a:t>
            </a:fld>
            <a:endParaRPr lang="en-GB"/>
          </a:p>
        </p:txBody>
      </p:sp>
    </p:spTree>
    <p:extLst>
      <p:ext uri="{BB962C8B-B14F-4D97-AF65-F5344CB8AC3E}">
        <p14:creationId xmlns:p14="http://schemas.microsoft.com/office/powerpoint/2010/main" val="1724325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7A07121-535A-4846-B0BB-B62BDC337524}" type="slidenum">
              <a:rPr lang="en-GB" smtClean="0"/>
              <a:t>22</a:t>
            </a:fld>
            <a:endParaRPr lang="en-GB"/>
          </a:p>
        </p:txBody>
      </p:sp>
    </p:spTree>
    <p:extLst>
      <p:ext uri="{BB962C8B-B14F-4D97-AF65-F5344CB8AC3E}">
        <p14:creationId xmlns:p14="http://schemas.microsoft.com/office/powerpoint/2010/main" val="42737889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2" name="Shape 1182"/>
          <p:cNvSpPr>
            <a:spLocks noGrp="1" noRot="1" noChangeAspect="1"/>
          </p:cNvSpPr>
          <p:nvPr>
            <p:ph type="sldImg"/>
          </p:nvPr>
        </p:nvSpPr>
        <p:spPr>
          <a:xfrm>
            <a:off x="1143000" y="685800"/>
            <a:ext cx="4572000" cy="3429000"/>
          </a:xfrm>
          <a:prstGeom prst="rect">
            <a:avLst/>
          </a:prstGeom>
        </p:spPr>
        <p:txBody>
          <a:bodyPr/>
          <a:lstStyle/>
          <a:p>
            <a:endParaRPr/>
          </a:p>
        </p:txBody>
      </p:sp>
      <p:sp>
        <p:nvSpPr>
          <p:cNvPr id="1183" name="Shape 1183"/>
          <p:cNvSpPr>
            <a:spLocks noGrp="1"/>
          </p:cNvSpPr>
          <p:nvPr>
            <p:ph type="body" sz="quarter" idx="1"/>
          </p:nvPr>
        </p:nvSpPr>
        <p:spPr>
          <a:prstGeom prst="rect">
            <a:avLst/>
          </a:prstGeom>
        </p:spPr>
        <p:txBody>
          <a:bodyPr/>
          <a:lstStyle>
            <a:lvl1pPr defTabSz="914400">
              <a:defRPr sz="1200">
                <a:latin typeface="Arial"/>
                <a:ea typeface="Arial"/>
                <a:cs typeface="Arial"/>
                <a:sym typeface="Arial"/>
              </a:defRPr>
            </a:lvl1pPr>
          </a:lstStyle>
          <a:p>
            <a:r>
              <a:t>Figure 2: McStas simulate mode. Recorded SANS pattern histogram from a 2D position sensitive detector (PSD). The instrument model is templateSANS_Mantid and the sample is hard spheres in dilute solution.</a:t>
            </a:r>
          </a:p>
        </p:txBody>
      </p:sp>
    </p:spTree>
    <p:extLst>
      <p:ext uri="{BB962C8B-B14F-4D97-AF65-F5344CB8AC3E}">
        <p14:creationId xmlns:p14="http://schemas.microsoft.com/office/powerpoint/2010/main" val="1871349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 name="Shape 1208"/>
          <p:cNvSpPr>
            <a:spLocks noGrp="1" noRot="1" noChangeAspect="1"/>
          </p:cNvSpPr>
          <p:nvPr>
            <p:ph type="sldImg"/>
          </p:nvPr>
        </p:nvSpPr>
        <p:spPr>
          <a:xfrm>
            <a:off x="1143000" y="685800"/>
            <a:ext cx="4572000" cy="3429000"/>
          </a:xfrm>
          <a:prstGeom prst="rect">
            <a:avLst/>
          </a:prstGeom>
        </p:spPr>
        <p:txBody>
          <a:bodyPr/>
          <a:lstStyle/>
          <a:p>
            <a:endParaRPr/>
          </a:p>
        </p:txBody>
      </p:sp>
      <p:sp>
        <p:nvSpPr>
          <p:cNvPr id="1209" name="Shape 1209"/>
          <p:cNvSpPr>
            <a:spLocks noGrp="1"/>
          </p:cNvSpPr>
          <p:nvPr>
            <p:ph type="body" sz="quarter" idx="1"/>
          </p:nvPr>
        </p:nvSpPr>
        <p:spPr>
          <a:prstGeom prst="rect">
            <a:avLst/>
          </a:prstGeom>
        </p:spPr>
        <p:txBody>
          <a:bodyPr/>
          <a:lstStyle>
            <a:lvl1pPr defTabSz="914400">
              <a:defRPr sz="1200">
                <a:latin typeface="Arial"/>
                <a:ea typeface="Arial"/>
                <a:cs typeface="Arial"/>
                <a:sym typeface="Arial"/>
              </a:defRPr>
            </a:lvl1pPr>
          </a:lstStyle>
          <a:p>
            <a:r>
              <a:t>Figure 2: McStas simulate mode. Recorded SANS pattern histogram from a 2D position sensitive detector (PSD). The instrument model is templateSANS_Mantid and the sample is hard spheres in dilute solution.</a:t>
            </a:r>
          </a:p>
        </p:txBody>
      </p:sp>
    </p:spTree>
    <p:extLst>
      <p:ext uri="{BB962C8B-B14F-4D97-AF65-F5344CB8AC3E}">
        <p14:creationId xmlns:p14="http://schemas.microsoft.com/office/powerpoint/2010/main" val="20587393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fitting function loads a number </a:t>
            </a:r>
            <a:r>
              <a:rPr lang="en-US" baseline="0" dirty="0"/>
              <a:t>of simulated S(Q,E,X) where X represents a force-field parameter of the simulation, and is treated here as a fitting parameter. The fit function will try to find the value of X that optimizes the simulated structure factor against experimental data. </a:t>
            </a:r>
          </a:p>
          <a:p>
            <a:r>
              <a:rPr lang="en-US" baseline="0" dirty="0"/>
              <a:t>For instance, user may have calculated S(Q,E) at 10 different values of a force-field parameter (that is, 10 different simulations and 10 different structure factors S(Q,E,X_1), S(Q,E,X_10) ). The fit function will load these structure factors and use interpolation to generate any S(Q,E,X) with X in between X_1 and X_10. This way we can continuously vary X until the fitting process find the optimal X.</a:t>
            </a:r>
            <a:endParaRPr lang="en-US" dirty="0"/>
          </a:p>
        </p:txBody>
      </p:sp>
      <p:sp>
        <p:nvSpPr>
          <p:cNvPr id="4" name="Slide Number Placeholder 3"/>
          <p:cNvSpPr>
            <a:spLocks noGrp="1"/>
          </p:cNvSpPr>
          <p:nvPr>
            <p:ph type="sldNum" sz="quarter" idx="10"/>
          </p:nvPr>
        </p:nvSpPr>
        <p:spPr/>
        <p:txBody>
          <a:bodyPr/>
          <a:lstStyle/>
          <a:p>
            <a:fld id="{8E473EBC-F0CC-433F-9DE9-E29EEE646A7B}" type="slidenum">
              <a:rPr lang="en-US" smtClean="0"/>
              <a:t>48</a:t>
            </a:fld>
            <a:endParaRPr lang="en-US"/>
          </a:p>
        </p:txBody>
      </p:sp>
    </p:spTree>
    <p:extLst>
      <p:ext uri="{BB962C8B-B14F-4D97-AF65-F5344CB8AC3E}">
        <p14:creationId xmlns:p14="http://schemas.microsoft.com/office/powerpoint/2010/main" val="138188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QENS data was</a:t>
            </a:r>
            <a:r>
              <a:rPr lang="en-US" baseline="0" dirty="0"/>
              <a:t> taken at BASIS for this cage molecule. S(Q,E) probes the dynamics of the rotation of the methyl groups. In the animated GIF I highlighted in gold one of the hydrogen atoms of a particular methyl group. We can use this QENS data to tune the potential energy governing these rotations in a simulation, that is, find the potential energy barrier K that will result in a simulated S(Q,E) that is comparable to the experimental QENS data.</a:t>
            </a:r>
            <a:br>
              <a:rPr lang="en-US" baseline="0" dirty="0"/>
            </a:br>
            <a:r>
              <a:rPr lang="en-US" baseline="0" dirty="0"/>
              <a:t>Fit function DSFinterp1DFit will load a number of simulated S(Q,E) for different values of the energy barrier, smooth and use interpolation to fit against experimental data, and in this way obtain the optimal energy barrier K=1.15Kcal/</a:t>
            </a:r>
            <a:r>
              <a:rPr lang="en-US" baseline="0" dirty="0" err="1"/>
              <a:t>mol</a:t>
            </a:r>
            <a:r>
              <a:rPr lang="en-US" baseline="0" dirty="0"/>
              <a:t>)</a:t>
            </a:r>
            <a:br>
              <a:rPr lang="en-US" baseline="0" dirty="0"/>
            </a:br>
            <a:r>
              <a:rPr lang="en-US" baseline="0" dirty="0"/>
              <a:t>On the right is the dependence of the goodness of fit Chi-square between simulation and experiment against the energy barrier, for two values of momentum transfer Q. (Note: in the Chi-square plot, the values of K on the X-axis must be multiplied by 18 in order to yield the total energy barrier because every methyl group is subjected to 9 different torsional potentials of the same kind, and the functional form of the potential requires a further factor of two)</a:t>
            </a:r>
            <a:endParaRPr lang="en-US" dirty="0"/>
          </a:p>
        </p:txBody>
      </p:sp>
      <p:sp>
        <p:nvSpPr>
          <p:cNvPr id="4" name="Slide Number Placeholder 3"/>
          <p:cNvSpPr>
            <a:spLocks noGrp="1"/>
          </p:cNvSpPr>
          <p:nvPr>
            <p:ph type="sldNum" sz="quarter" idx="10"/>
          </p:nvPr>
        </p:nvSpPr>
        <p:spPr/>
        <p:txBody>
          <a:bodyPr/>
          <a:lstStyle/>
          <a:p>
            <a:fld id="{8E473EBC-F0CC-433F-9DE9-E29EEE646A7B}" type="slidenum">
              <a:rPr lang="en-US" smtClean="0"/>
              <a:t>49</a:t>
            </a:fld>
            <a:endParaRPr lang="en-US"/>
          </a:p>
        </p:txBody>
      </p:sp>
    </p:spTree>
    <p:extLst>
      <p:ext uri="{BB962C8B-B14F-4D97-AF65-F5344CB8AC3E}">
        <p14:creationId xmlns:p14="http://schemas.microsoft.com/office/powerpoint/2010/main" val="17382947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4CC6454-824E-487D-8244-FE421841EEE4}" type="datetimeFigureOut">
              <a:rPr lang="en-GB" smtClean="0"/>
              <a:t>10/11/2016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B8D81-73D3-41D9-AD43-A981A0A88F87}" type="slidenum">
              <a:rPr lang="en-GB" smtClean="0"/>
              <a:t>‹#›</a:t>
            </a:fld>
            <a:endParaRPr lang="en-GB"/>
          </a:p>
        </p:txBody>
      </p:sp>
      <p:grpSp>
        <p:nvGrpSpPr>
          <p:cNvPr id="7" name="Group 6"/>
          <p:cNvGrpSpPr/>
          <p:nvPr userDrawn="1"/>
        </p:nvGrpSpPr>
        <p:grpSpPr>
          <a:xfrm>
            <a:off x="-36512" y="-11290"/>
            <a:ext cx="9180512" cy="6869290"/>
            <a:chOff x="-36512" y="-11290"/>
            <a:chExt cx="9180512" cy="6869290"/>
          </a:xfrm>
        </p:grpSpPr>
        <p:grpSp>
          <p:nvGrpSpPr>
            <p:cNvPr id="8" name="Group 7"/>
            <p:cNvGrpSpPr/>
            <p:nvPr/>
          </p:nvGrpSpPr>
          <p:grpSpPr>
            <a:xfrm>
              <a:off x="-36512" y="-11290"/>
              <a:ext cx="9180512" cy="6869290"/>
              <a:chOff x="-36512" y="156206"/>
              <a:chExt cx="9180512" cy="6701794"/>
            </a:xfrm>
          </p:grpSpPr>
          <p:grpSp>
            <p:nvGrpSpPr>
              <p:cNvPr id="13" name="Group 12"/>
              <p:cNvGrpSpPr/>
              <p:nvPr/>
            </p:nvGrpSpPr>
            <p:grpSpPr>
              <a:xfrm>
                <a:off x="-36512" y="156206"/>
                <a:ext cx="9180512" cy="6701794"/>
                <a:chOff x="-36512" y="156206"/>
                <a:chExt cx="9180512" cy="6701794"/>
              </a:xfrm>
            </p:grpSpPr>
            <p:pic>
              <p:nvPicPr>
                <p:cNvPr id="15" name="Picture 3" descr="C:\Users\jons\AppData\Local\Temp\notesAF3A78\Mantid-screen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1"/>
                <a:stretch/>
              </p:blipFill>
              <p:spPr bwMode="auto">
                <a:xfrm>
                  <a:off x="-36512" y="156206"/>
                  <a:ext cx="9180512" cy="67017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732240" y="167221"/>
                  <a:ext cx="2411760" cy="2569803"/>
                </a:xfrm>
                <a:prstGeom prst="rect">
                  <a:avLst/>
                </a:prstGeom>
                <a:gradFill flip="none" rotWithShape="1">
                  <a:gsLst>
                    <a:gs pos="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Oval 13"/>
              <p:cNvSpPr/>
              <p:nvPr/>
            </p:nvSpPr>
            <p:spPr>
              <a:xfrm>
                <a:off x="1457748" y="167221"/>
                <a:ext cx="5850556" cy="36218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357069"/>
              <a:ext cx="3816424" cy="2287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267744" y="3356992"/>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751178" y="3355675"/>
              <a:ext cx="630533"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5652120" y="-11290"/>
              <a:ext cx="1224136" cy="2360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281732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557808"/>
            <a:ext cx="8229600" cy="1143000"/>
          </a:xfrm>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4CC6454-824E-487D-8244-FE421841EEE4}" type="datetimeFigureOut">
              <a:rPr lang="en-GB" smtClean="0"/>
              <a:t>10/11/2016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157055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4CC6454-824E-487D-8244-FE421841EEE4}" type="datetimeFigureOut">
              <a:rPr lang="en-GB" smtClean="0"/>
              <a:t>10/11/2016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2187439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 Title and Content copy">
    <p:spTree>
      <p:nvGrpSpPr>
        <p:cNvPr id="1" name=""/>
        <p:cNvGrpSpPr/>
        <p:nvPr/>
      </p:nvGrpSpPr>
      <p:grpSpPr>
        <a:xfrm>
          <a:off x="0" y="0"/>
          <a:ext cx="0" cy="0"/>
          <a:chOff x="0" y="0"/>
          <a:chExt cx="0" cy="0"/>
        </a:xfrm>
      </p:grpSpPr>
      <p:sp>
        <p:nvSpPr>
          <p:cNvPr id="48" name="Shape 48"/>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9" name="Shape 49"/>
          <p:cNvSpPr>
            <a:spLocks noGrp="1"/>
          </p:cNvSpPr>
          <p:nvPr>
            <p:ph type="title"/>
          </p:nvPr>
        </p:nvSpPr>
        <p:spPr>
          <a:prstGeom prst="rect">
            <a:avLst/>
          </a:prstGeom>
        </p:spPr>
        <p:txBody>
          <a:bodyPr/>
          <a:lstStyle/>
          <a:p>
            <a:r>
              <a:t>Title Text</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6724213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57808"/>
            <a:ext cx="8229600" cy="1143000"/>
          </a:xfrm>
        </p:spPr>
        <p:txBody>
          <a:bodyPr/>
          <a:lstStyle/>
          <a:p>
            <a:r>
              <a:rPr lang="en-US"/>
              <a:t>Click to edit Master title style</a:t>
            </a:r>
            <a:endParaRPr lang="en-GB"/>
          </a:p>
        </p:txBody>
      </p:sp>
      <p:sp>
        <p:nvSpPr>
          <p:cNvPr id="3" name="Content Placeholder 2"/>
          <p:cNvSpPr>
            <a:spLocks noGrp="1"/>
          </p:cNvSpPr>
          <p:nvPr>
            <p:ph idx="1"/>
          </p:nvPr>
        </p:nvSpPr>
        <p:spPr>
          <a:xfrm>
            <a:off x="457200" y="1600200"/>
            <a:ext cx="8229600" cy="470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4CC6454-824E-487D-8244-FE421841EEE4}" type="datetimeFigureOut">
              <a:rPr lang="en-GB" smtClean="0"/>
              <a:t>10/11/2016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109062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CC6454-824E-487D-8244-FE421841EEE4}" type="datetimeFigureOut">
              <a:rPr lang="en-GB" smtClean="0"/>
              <a:t>10/11/2016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1135883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11430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4CC6454-824E-487D-8244-FE421841EEE4}" type="datetimeFigureOut">
              <a:rPr lang="en-GB" smtClean="0"/>
              <a:t>10/11/2016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3530048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5780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4CC6454-824E-487D-8244-FE421841EEE4}" type="datetimeFigureOut">
              <a:rPr lang="en-GB" smtClean="0"/>
              <a:t>10/11/2016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1372427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229600" cy="1143000"/>
          </a:xfrm>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4CC6454-824E-487D-8244-FE421841EEE4}" type="datetimeFigureOut">
              <a:rPr lang="en-GB" smtClean="0"/>
              <a:t>10/11/2016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539975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CC6454-824E-487D-8244-FE421841EEE4}" type="datetimeFigureOut">
              <a:rPr lang="en-GB" smtClean="0"/>
              <a:t>10/11/2016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357098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CC6454-824E-487D-8244-FE421841EEE4}" type="datetimeFigureOut">
              <a:rPr lang="en-GB" smtClean="0"/>
              <a:t>10/11/2016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356571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CC6454-824E-487D-8244-FE421841EEE4}" type="datetimeFigureOut">
              <a:rPr lang="en-GB" smtClean="0"/>
              <a:t>10/11/2016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865764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CC6454-824E-487D-8244-FE421841EEE4}" type="datetimeFigureOut">
              <a:rPr lang="en-GB" smtClean="0"/>
              <a:t>10/11/2016</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B8D81-73D3-41D9-AD43-A981A0A88F87}" type="slidenum">
              <a:rPr lang="en-GB" smtClean="0"/>
              <a:t>‹#›</a:t>
            </a:fld>
            <a:endParaRPr lang="en-GB"/>
          </a:p>
        </p:txBody>
      </p:sp>
      <p:pic>
        <p:nvPicPr>
          <p:cNvPr id="7" name="Picture 2"/>
          <p:cNvPicPr>
            <a:picLocks noChangeAspect="1" noChangeArrowheads="1"/>
          </p:cNvPicPr>
          <p:nvPr userDrawn="1"/>
        </p:nvPicPr>
        <p:blipFill rotWithShape="1">
          <a:blip r:embed="rId14">
            <a:extLst>
              <a:ext uri="{28A0092B-C50C-407E-A947-70E740481C1C}">
                <a14:useLocalDpi xmlns:a14="http://schemas.microsoft.com/office/drawing/2010/main" val="0"/>
              </a:ext>
            </a:extLst>
          </a:blip>
          <a:srcRect r="2458"/>
          <a:stretch/>
        </p:blipFill>
        <p:spPr bwMode="auto">
          <a:xfrm>
            <a:off x="3594" y="-10736"/>
            <a:ext cx="9140406" cy="686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1656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Layout" Target="../diagrams/layout7.xml"/><Relationship Id="rId7" Type="http://schemas.openxmlformats.org/officeDocument/2006/relationships/image" Target="../media/image23.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9.png"/><Relationship Id="rId4" Type="http://schemas.openxmlformats.org/officeDocument/2006/relationships/diagramQuickStyle" Target="../diagrams/quickStyle7.xml"/><Relationship Id="rId9"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9.tif"/><Relationship Id="rId5" Type="http://schemas.openxmlformats.org/officeDocument/2006/relationships/image" Target="../media/image38.png"/><Relationship Id="rId4" Type="http://schemas.openxmlformats.org/officeDocument/2006/relationships/image" Target="../media/image37.tif"/></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hyperlink" Target="http://www.mcstas.org/" TargetMode="External"/></Relationships>
</file>

<file path=ppt/slides/_rels/slide27.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image" Target="../media/image42.png"/><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38.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4.pn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63.tif"/><Relationship Id="rId5" Type="http://schemas.openxmlformats.org/officeDocument/2006/relationships/image" Target="../media/image58.png"/><Relationship Id="rId10" Type="http://schemas.openxmlformats.org/officeDocument/2006/relationships/image" Target="../media/image62.tif"/><Relationship Id="rId4" Type="http://schemas.openxmlformats.org/officeDocument/2006/relationships/image" Target="../media/image57.png"/><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5.png"/><Relationship Id="rId4" Type="http://schemas.openxmlformats.org/officeDocument/2006/relationships/image" Target="../media/image62.tif"/></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73.png"/><Relationship Id="rId2" Type="http://schemas.openxmlformats.org/officeDocument/2006/relationships/image" Target="../media/image71.tif"/><Relationship Id="rId1" Type="http://schemas.openxmlformats.org/officeDocument/2006/relationships/slideLayout" Target="../slideLayouts/slideLayout12.xml"/><Relationship Id="rId6" Type="http://schemas.openxmlformats.org/officeDocument/2006/relationships/image" Target="../media/image72.png"/><Relationship Id="rId5" Type="http://schemas.openxmlformats.org/officeDocument/2006/relationships/image" Target="../media/image35.png"/><Relationship Id="rId4" Type="http://schemas.openxmlformats.org/officeDocument/2006/relationships/image" Target="../media/image62.tif"/></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75.png"/><Relationship Id="rId7" Type="http://schemas.openxmlformats.org/officeDocument/2006/relationships/image" Target="../media/image68.png"/><Relationship Id="rId2" Type="http://schemas.openxmlformats.org/officeDocument/2006/relationships/image" Target="../media/image74.png"/><Relationship Id="rId1" Type="http://schemas.openxmlformats.org/officeDocument/2006/relationships/slideLayout" Target="../slideLayouts/slideLayout12.xml"/><Relationship Id="rId6" Type="http://schemas.openxmlformats.org/officeDocument/2006/relationships/image" Target="../media/image71.tif"/><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63.tif"/></Relationships>
</file>

<file path=ppt/slides/_rels/slide3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89.jpeg"/><Relationship Id="rId4" Type="http://schemas.openxmlformats.org/officeDocument/2006/relationships/image" Target="../media/image88.jpe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89.jpeg"/><Relationship Id="rId4" Type="http://schemas.openxmlformats.org/officeDocument/2006/relationships/image" Target="../media/image88.jpe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99.tif"/><Relationship Id="rId3" Type="http://schemas.openxmlformats.org/officeDocument/2006/relationships/image" Target="../media/image92.tif"/><Relationship Id="rId7" Type="http://schemas.openxmlformats.org/officeDocument/2006/relationships/image" Target="../media/image71.tif"/><Relationship Id="rId12" Type="http://schemas.openxmlformats.org/officeDocument/2006/relationships/image" Target="../media/image98.tif"/><Relationship Id="rId2" Type="http://schemas.openxmlformats.org/officeDocument/2006/relationships/image" Target="../media/image38.png"/><Relationship Id="rId1" Type="http://schemas.openxmlformats.org/officeDocument/2006/relationships/slideLayout" Target="../slideLayouts/slideLayout12.xml"/><Relationship Id="rId6" Type="http://schemas.openxmlformats.org/officeDocument/2006/relationships/image" Target="../media/image95.png"/><Relationship Id="rId11" Type="http://schemas.openxmlformats.org/officeDocument/2006/relationships/image" Target="../media/image35.png"/><Relationship Id="rId5" Type="http://schemas.openxmlformats.org/officeDocument/2006/relationships/image" Target="../media/image94.tif"/><Relationship Id="rId10" Type="http://schemas.openxmlformats.org/officeDocument/2006/relationships/image" Target="../media/image65.png"/><Relationship Id="rId4" Type="http://schemas.openxmlformats.org/officeDocument/2006/relationships/image" Target="../media/image93.tif"/><Relationship Id="rId9" Type="http://schemas.openxmlformats.org/officeDocument/2006/relationships/image" Target="../media/image97.png"/></Relationships>
</file>

<file path=ppt/slides/_rels/slide46.xml.rels><?xml version="1.0" encoding="UTF-8" standalone="yes"?>
<Relationships xmlns="http://schemas.openxmlformats.org/package/2006/relationships"><Relationship Id="rId2" Type="http://schemas.openxmlformats.org/officeDocument/2006/relationships/image" Target="../media/image100.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hyperlink" Target="http://www.sassena.org/" TargetMode="External"/><Relationship Id="rId2" Type="http://schemas.openxmlformats.org/officeDocument/2006/relationships/hyperlink" Target="http://www.mantidproject.org/" TargetMode="Externa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hyperlink" Target="http://www.mantidproject.or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hyperlink" Target="https://pypi.python.org/pypi/dsfinterp/0.1"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8.gif"/><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slideLayout" Target="../slideLayouts/slideLayout7.xml"/><Relationship Id="rId7" Type="http://schemas.openxmlformats.org/officeDocument/2006/relationships/image" Target="../media/image111.png"/><Relationship Id="rId2" Type="http://schemas.openxmlformats.org/officeDocument/2006/relationships/video" Target="../media/media2.m4v"/><Relationship Id="rId1" Type="http://schemas.microsoft.com/office/2007/relationships/media" Target="../media/media2.m4v"/><Relationship Id="rId6" Type="http://schemas.openxmlformats.org/officeDocument/2006/relationships/image" Target="../media/image110.emf"/><Relationship Id="rId5" Type="http://schemas.openxmlformats.org/officeDocument/2006/relationships/image" Target="../media/image109.PNG"/><Relationship Id="rId4" Type="http://schemas.openxmlformats.org/officeDocument/2006/relationships/notesSlide" Target="../notesSlides/notesSlide10.xml"/><Relationship Id="rId9" Type="http://schemas.openxmlformats.org/officeDocument/2006/relationships/image" Target="../media/image11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gif"/><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gif"/><Relationship Id="rId11" Type="http://schemas.openxmlformats.org/officeDocument/2006/relationships/image" Target="../media/image123.png"/><Relationship Id="rId5" Type="http://schemas.openxmlformats.org/officeDocument/2006/relationships/image" Target="../media/image117.tiff"/><Relationship Id="rId10" Type="http://schemas.openxmlformats.org/officeDocument/2006/relationships/image" Target="../media/image122.gif"/><Relationship Id="rId4" Type="http://schemas.openxmlformats.org/officeDocument/2006/relationships/image" Target="../media/image116.png"/><Relationship Id="rId9" Type="http://schemas.openxmlformats.org/officeDocument/2006/relationships/image" Target="../media/image121.png"/></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png"/><Relationship Id="rId7" Type="http://schemas.openxmlformats.org/officeDocument/2006/relationships/diagramColors" Target="../diagrams/colors2.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12.png"/><Relationship Id="rId7" Type="http://schemas.openxmlformats.org/officeDocument/2006/relationships/diagramQuickStyle" Target="../diagrams/quickStyle3.xml"/><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5.png"/><Relationship Id="rId4" Type="http://schemas.openxmlformats.org/officeDocument/2006/relationships/image" Target="../media/image14.jpeg"/><Relationship Id="rId9" Type="http://schemas.microsoft.com/office/2007/relationships/diagramDrawing" Target="../diagrams/drawing3.xml"/></Relationships>
</file>

<file path=ppt/slides/_rels/slide9.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12.png"/><Relationship Id="rId7" Type="http://schemas.openxmlformats.org/officeDocument/2006/relationships/diagramLayout" Target="../diagrams/layout4.xml"/><Relationship Id="rId12"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17.jpeg"/><Relationship Id="rId5" Type="http://schemas.openxmlformats.org/officeDocument/2006/relationships/image" Target="../media/image16.jpeg"/><Relationship Id="rId10" Type="http://schemas.microsoft.com/office/2007/relationships/diagramDrawing" Target="../diagrams/drawing4.xml"/><Relationship Id="rId4" Type="http://schemas.openxmlformats.org/officeDocument/2006/relationships/image" Target="../media/image14.jpeg"/><Relationship Id="rId9" Type="http://schemas.openxmlformats.org/officeDocument/2006/relationships/diagramColors" Target="../diagrams/colors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2" y="0"/>
            <a:ext cx="9144000" cy="6842821"/>
          </a:xfrm>
          <a:prstGeom prst="rect">
            <a:avLst/>
          </a:prstGeom>
        </p:spPr>
      </p:pic>
      <p:sp>
        <p:nvSpPr>
          <p:cNvPr id="4" name="TextBox 3"/>
          <p:cNvSpPr txBox="1"/>
          <p:nvPr/>
        </p:nvSpPr>
        <p:spPr>
          <a:xfrm>
            <a:off x="-2394" y="88756"/>
            <a:ext cx="9146394" cy="1284967"/>
          </a:xfrm>
          <a:prstGeom prst="rect">
            <a:avLst/>
          </a:prstGeom>
          <a:noFill/>
        </p:spPr>
        <p:txBody>
          <a:bodyPr wrap="square" rtlCol="0">
            <a:spAutoFit/>
          </a:bodyPr>
          <a:lstStyle/>
          <a:p>
            <a:pPr algn="ctr"/>
            <a:r>
              <a:rPr lang="en-GB" sz="4800" b="1" dirty="0">
                <a:latin typeface="Arial" panose="020B0604020202020204" pitchFamily="34" charset="0"/>
                <a:cs typeface="Arial" panose="020B0604020202020204" pitchFamily="34" charset="0"/>
              </a:rPr>
              <a:t>Mantid for Data Analysis</a:t>
            </a:r>
            <a:endParaRPr lang="en-GB" sz="3200" b="1" dirty="0">
              <a:latin typeface="Arial" panose="020B0604020202020204" pitchFamily="34" charset="0"/>
              <a:cs typeface="Arial" panose="020B0604020202020204" pitchFamily="34" charset="0"/>
            </a:endParaRPr>
          </a:p>
          <a:p>
            <a:pPr algn="ctr"/>
            <a:r>
              <a:rPr lang="en-GB" sz="2980" dirty="0">
                <a:latin typeface="Arial" panose="020B0604020202020204" pitchFamily="34" charset="0"/>
                <a:cs typeface="Arial" panose="020B0604020202020204" pitchFamily="34" charset="0"/>
              </a:rPr>
              <a:t>Nick Draper (Tessella)</a:t>
            </a:r>
          </a:p>
        </p:txBody>
      </p:sp>
      <p:pic>
        <p:nvPicPr>
          <p:cNvPr id="3" name="Picture 2" descr="logo.png"/>
          <p:cNvPicPr>
            <a:picLocks noChangeAspect="1"/>
          </p:cNvPicPr>
          <p:nvPr/>
        </p:nvPicPr>
        <p:blipFill rotWithShape="1">
          <a:blip r:embed="rId4">
            <a:extLst>
              <a:ext uri="{28A0092B-C50C-407E-A947-70E740481C1C}">
                <a14:useLocalDpi xmlns:a14="http://schemas.microsoft.com/office/drawing/2010/main" val="0"/>
              </a:ext>
            </a:extLst>
          </a:blip>
          <a:srcRect l="2670" r="31357"/>
          <a:stretch/>
        </p:blipFill>
        <p:spPr>
          <a:xfrm>
            <a:off x="1907704" y="5517232"/>
            <a:ext cx="2088232" cy="633048"/>
          </a:xfrm>
          <a:prstGeom prst="rect">
            <a:avLst/>
          </a:prstGeom>
        </p:spPr>
      </p:pic>
    </p:spTree>
    <p:extLst>
      <p:ext uri="{BB962C8B-B14F-4D97-AF65-F5344CB8AC3E}">
        <p14:creationId xmlns:p14="http://schemas.microsoft.com/office/powerpoint/2010/main" val="587293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Scientific Data Flow</a:t>
            </a:r>
          </a:p>
        </p:txBody>
      </p:sp>
      <p:sp>
        <p:nvSpPr>
          <p:cNvPr id="15" name="Right Arrow 14"/>
          <p:cNvSpPr/>
          <p:nvPr/>
        </p:nvSpPr>
        <p:spPr>
          <a:xfrm>
            <a:off x="611560" y="4365104"/>
            <a:ext cx="7776864" cy="57606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dirty="0"/>
              <a:t>Visualization</a:t>
            </a:r>
          </a:p>
        </p:txBody>
      </p:sp>
      <p:sp>
        <p:nvSpPr>
          <p:cNvPr id="16" name="Right Arrow 15"/>
          <p:cNvSpPr/>
          <p:nvPr/>
        </p:nvSpPr>
        <p:spPr>
          <a:xfrm>
            <a:off x="611560" y="4941168"/>
            <a:ext cx="4392488" cy="57606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dirty="0"/>
              <a:t>Algorithms</a:t>
            </a:r>
          </a:p>
        </p:txBody>
      </p:sp>
      <p:sp>
        <p:nvSpPr>
          <p:cNvPr id="17" name="Right Arrow 16"/>
          <p:cNvSpPr/>
          <p:nvPr/>
        </p:nvSpPr>
        <p:spPr>
          <a:xfrm>
            <a:off x="611560" y="5517232"/>
            <a:ext cx="5832648" cy="57606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dirty="0"/>
              <a:t>Model Fitting &amp; Optimisation</a:t>
            </a:r>
          </a:p>
        </p:txBody>
      </p:sp>
      <p:sp>
        <p:nvSpPr>
          <p:cNvPr id="18" name="Right Arrow 17"/>
          <p:cNvSpPr/>
          <p:nvPr/>
        </p:nvSpPr>
        <p:spPr>
          <a:xfrm>
            <a:off x="611560" y="6093296"/>
            <a:ext cx="4392488" cy="57606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dirty="0"/>
              <a:t>Live Data</a:t>
            </a:r>
          </a:p>
        </p:txBody>
      </p:sp>
      <p:pic>
        <p:nvPicPr>
          <p:cNvPr id="19" name="Picture 2" descr="C:\Mantid\Documents\Images\mantid_logo_with_na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077072"/>
            <a:ext cx="1537494" cy="3246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ontent Placeholder 4"/>
          <p:cNvGraphicFramePr>
            <a:graphicFrameLocks/>
          </p:cNvGraphicFramePr>
          <p:nvPr>
            <p:extLst>
              <p:ext uri="{D42A27DB-BD31-4B8C-83A1-F6EECF244321}">
                <p14:modId xmlns:p14="http://schemas.microsoft.com/office/powerpoint/2010/main" val="3706024886"/>
              </p:ext>
            </p:extLst>
          </p:nvPr>
        </p:nvGraphicFramePr>
        <p:xfrm>
          <a:off x="457200" y="1960240"/>
          <a:ext cx="8229600" cy="2044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ight Arrow 9"/>
          <p:cNvSpPr/>
          <p:nvPr/>
        </p:nvSpPr>
        <p:spPr>
          <a:xfrm>
            <a:off x="5004048" y="4941168"/>
            <a:ext cx="1440160" cy="576064"/>
          </a:xfrm>
          <a:prstGeom prst="rightArrow">
            <a:avLst/>
          </a:prstGeom>
          <a:solidFill>
            <a:srgbClr val="00B050">
              <a:alpha val="33000"/>
            </a:srgbClr>
          </a:solidFill>
          <a:ln>
            <a:solidFill>
              <a:schemeClr val="accent1">
                <a:shade val="50000"/>
                <a:alpha val="43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GB" dirty="0"/>
          </a:p>
        </p:txBody>
      </p:sp>
    </p:spTree>
    <p:extLst>
      <p:ext uri="{BB962C8B-B14F-4D97-AF65-F5344CB8AC3E}">
        <p14:creationId xmlns:p14="http://schemas.microsoft.com/office/powerpoint/2010/main" val="2110996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Matching the users experience</a:t>
            </a:r>
          </a:p>
        </p:txBody>
      </p:sp>
      <p:graphicFrame>
        <p:nvGraphicFramePr>
          <p:cNvPr id="3" name="Diagram 2"/>
          <p:cNvGraphicFramePr/>
          <p:nvPr>
            <p:extLst>
              <p:ext uri="{D42A27DB-BD31-4B8C-83A1-F6EECF244321}">
                <p14:modId xmlns:p14="http://schemas.microsoft.com/office/powerpoint/2010/main" val="3900238558"/>
              </p:ext>
            </p:extLst>
          </p:nvPr>
        </p:nvGraphicFramePr>
        <p:xfrm>
          <a:off x="253188" y="260648"/>
          <a:ext cx="8637623" cy="6856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5908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Professional development</a:t>
            </a:r>
          </a:p>
        </p:txBody>
      </p:sp>
      <p:sp>
        <p:nvSpPr>
          <p:cNvPr id="10" name="Content Placeholder 2"/>
          <p:cNvSpPr txBox="1">
            <a:spLocks/>
          </p:cNvSpPr>
          <p:nvPr/>
        </p:nvSpPr>
        <p:spPr>
          <a:xfrm>
            <a:off x="323528" y="2032024"/>
            <a:ext cx="8229600" cy="3773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000" dirty="0">
                <a:latin typeface="Arial" panose="020B0604020202020204" pitchFamily="34" charset="0"/>
                <a:cs typeface="Arial" panose="020B0604020202020204" pitchFamily="34" charset="0"/>
              </a:rPr>
              <a:t>Distributed Development Team</a:t>
            </a:r>
          </a:p>
          <a:p>
            <a:pPr lvl="1"/>
            <a:r>
              <a:rPr lang="en-GB" sz="1600" dirty="0">
                <a:latin typeface="Arial" panose="020B0604020202020204" pitchFamily="34" charset="0"/>
                <a:cs typeface="Arial" panose="020B0604020202020204" pitchFamily="34" charset="0"/>
              </a:rPr>
              <a:t>International Project Governance Board</a:t>
            </a:r>
            <a:br>
              <a:rPr lang="en-GB" sz="1600" dirty="0">
                <a:latin typeface="Arial" panose="020B0604020202020204" pitchFamily="34" charset="0"/>
                <a:cs typeface="Arial" panose="020B0604020202020204" pitchFamily="34" charset="0"/>
              </a:rPr>
            </a:br>
            <a:r>
              <a:rPr lang="en-GB" sz="1600" dirty="0">
                <a:latin typeface="Arial" panose="020B0604020202020204" pitchFamily="34" charset="0"/>
                <a:cs typeface="Arial" panose="020B0604020202020204" pitchFamily="34" charset="0"/>
              </a:rPr>
              <a:t>&amp; Scientific Steering Committee</a:t>
            </a:r>
          </a:p>
          <a:p>
            <a:pPr lvl="1"/>
            <a:r>
              <a:rPr lang="en-GB" sz="1600" dirty="0">
                <a:latin typeface="Arial" panose="020B0604020202020204" pitchFamily="34" charset="0"/>
                <a:cs typeface="Arial" panose="020B0604020202020204" pitchFamily="34" charset="0"/>
              </a:rPr>
              <a:t>Dedicated software engineers</a:t>
            </a:r>
          </a:p>
          <a:p>
            <a:pPr lvl="2"/>
            <a:r>
              <a:rPr lang="en-GB" sz="1200" dirty="0">
                <a:latin typeface="Arial" panose="020B0604020202020204" pitchFamily="34" charset="0"/>
                <a:cs typeface="Arial" panose="020B0604020202020204" pitchFamily="34" charset="0"/>
              </a:rPr>
              <a:t>All with science BSc, many with PhD</a:t>
            </a:r>
          </a:p>
          <a:p>
            <a:pPr lvl="1"/>
            <a:r>
              <a:rPr lang="en-GB" sz="1600" dirty="0">
                <a:latin typeface="Arial" panose="020B0604020202020204" pitchFamily="34" charset="0"/>
                <a:cs typeface="Arial" panose="020B0604020202020204" pitchFamily="34" charset="0"/>
              </a:rPr>
              <a:t>Working closely with Instrument Scientists</a:t>
            </a:r>
          </a:p>
          <a:p>
            <a:pPr lvl="3"/>
            <a:endParaRPr lang="en-GB" sz="8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Build and testing automation</a:t>
            </a:r>
          </a:p>
          <a:p>
            <a:pPr lvl="1"/>
            <a:r>
              <a:rPr lang="en-GB" sz="1600" dirty="0">
                <a:latin typeface="Arial" panose="020B0604020202020204" pitchFamily="34" charset="0"/>
                <a:cs typeface="Arial" panose="020B0604020202020204" pitchFamily="34" charset="0"/>
              </a:rPr>
              <a:t>20+ build servers</a:t>
            </a:r>
          </a:p>
          <a:p>
            <a:pPr lvl="1"/>
            <a:r>
              <a:rPr lang="en-GB" sz="1600" dirty="0">
                <a:latin typeface="Arial" panose="020B0604020202020204" pitchFamily="34" charset="0"/>
                <a:cs typeface="Arial" panose="020B0604020202020204" pitchFamily="34" charset="0"/>
              </a:rPr>
              <a:t>World class static code analysis</a:t>
            </a:r>
          </a:p>
          <a:p>
            <a:pPr lvl="1"/>
            <a:r>
              <a:rPr lang="en-GB" sz="1600" dirty="0">
                <a:latin typeface="Arial" panose="020B0604020202020204" pitchFamily="34" charset="0"/>
                <a:cs typeface="Arial" panose="020B0604020202020204" pitchFamily="34" charset="0"/>
              </a:rPr>
              <a:t>11,900 unit tests</a:t>
            </a:r>
          </a:p>
          <a:p>
            <a:pPr lvl="1"/>
            <a:r>
              <a:rPr lang="en-GB" sz="1600" dirty="0">
                <a:latin typeface="Arial" panose="020B0604020202020204" pitchFamily="34" charset="0"/>
                <a:cs typeface="Arial" panose="020B0604020202020204" pitchFamily="34" charset="0"/>
              </a:rPr>
              <a:t>350 automated system tests</a:t>
            </a:r>
          </a:p>
          <a:p>
            <a:pPr lvl="3"/>
            <a:endParaRPr lang="en-GB" sz="800" dirty="0">
              <a:latin typeface="Arial" panose="020B0604020202020204" pitchFamily="34" charset="0"/>
              <a:cs typeface="Arial" panose="020B0604020202020204" pitchFamily="34" charset="0"/>
            </a:endParaRPr>
          </a:p>
          <a:p>
            <a:r>
              <a:rPr lang="en-GB" sz="2000" dirty="0">
                <a:latin typeface="Arial" panose="020B0604020202020204" pitchFamily="34" charset="0"/>
                <a:cs typeface="Arial" panose="020B0604020202020204" pitchFamily="34" charset="0"/>
              </a:rPr>
              <a:t>Comprehensive documentation</a:t>
            </a:r>
          </a:p>
          <a:p>
            <a:pPr lvl="1"/>
            <a:r>
              <a:rPr lang="en-GB" sz="1600" dirty="0">
                <a:latin typeface="Arial" panose="020B0604020202020204" pitchFamily="34" charset="0"/>
                <a:cs typeface="Arial" panose="020B0604020202020204" pitchFamily="34" charset="0"/>
              </a:rPr>
              <a:t>868 automated tests on included scripts</a:t>
            </a:r>
          </a:p>
          <a:p>
            <a:pPr lvl="1"/>
            <a:r>
              <a:rPr lang="en-GB" sz="1600" dirty="0">
                <a:latin typeface="Arial" panose="020B0604020202020204" pitchFamily="34" charset="0"/>
                <a:cs typeface="Arial" panose="020B0604020202020204" pitchFamily="34" charset="0"/>
              </a:rPr>
              <a:t>Both online and installed with Mantid</a:t>
            </a:r>
          </a:p>
        </p:txBody>
      </p:sp>
      <p:pic>
        <p:nvPicPr>
          <p:cNvPr id="16" name="Mantid SSC 2014.jpg"/>
          <p:cNvPicPr/>
          <p:nvPr/>
        </p:nvPicPr>
        <p:blipFill rotWithShape="1">
          <a:blip r:embed="rId2">
            <a:extLst/>
          </a:blip>
          <a:srcRect l="3641" t="17583" r="3970" b="6152"/>
          <a:stretch/>
        </p:blipFill>
        <p:spPr>
          <a:xfrm>
            <a:off x="5173459" y="1770800"/>
            <a:ext cx="3515346" cy="23214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30095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2051720" y="3215565"/>
            <a:ext cx="2088232" cy="1821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Architecture</a:t>
            </a:r>
          </a:p>
        </p:txBody>
      </p:sp>
      <p:graphicFrame>
        <p:nvGraphicFramePr>
          <p:cNvPr id="2" name="Diagram 1"/>
          <p:cNvGraphicFramePr/>
          <p:nvPr>
            <p:extLst>
              <p:ext uri="{D42A27DB-BD31-4B8C-83A1-F6EECF244321}">
                <p14:modId xmlns:p14="http://schemas.microsoft.com/office/powerpoint/2010/main" val="3965928443"/>
              </p:ext>
            </p:extLst>
          </p:nvPr>
        </p:nvGraphicFramePr>
        <p:xfrm>
          <a:off x="2411760" y="1772816"/>
          <a:ext cx="6624736" cy="5018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Instrument view GEM and scripti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5" y="1772816"/>
            <a:ext cx="1818698" cy="102453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8"/>
          <a:srcRect l="60867" t="50000" r="2750" b="10520"/>
          <a:stretch/>
        </p:blipFill>
        <p:spPr>
          <a:xfrm>
            <a:off x="107505" y="2996952"/>
            <a:ext cx="1818698" cy="1110114"/>
          </a:xfrm>
          <a:prstGeom prst="rect">
            <a:avLst/>
          </a:prstGeom>
        </p:spPr>
      </p:pic>
      <p:pic>
        <p:nvPicPr>
          <p:cNvPr id="4100" name="Picture 4" descr="File:Autoreduction AllRun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505" y="4270469"/>
            <a:ext cx="1818698" cy="909349"/>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021" y="5373216"/>
            <a:ext cx="1069182" cy="141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1940223" y="3779748"/>
            <a:ext cx="615553" cy="657364"/>
          </a:xfrm>
          <a:prstGeom prst="rect">
            <a:avLst/>
          </a:prstGeom>
          <a:noFill/>
        </p:spPr>
        <p:txBody>
          <a:bodyPr vert="vert270" wrap="square" rtlCol="0">
            <a:spAutoFit/>
          </a:bodyPr>
          <a:lstStyle/>
          <a:p>
            <a:pPr algn="ctr"/>
            <a:r>
              <a:rPr lang="en-GB" sz="2800" b="1" dirty="0">
                <a:solidFill>
                  <a:schemeClr val="bg1"/>
                </a:solidFill>
              </a:rPr>
              <a:t>API</a:t>
            </a:r>
          </a:p>
        </p:txBody>
      </p:sp>
      <p:cxnSp>
        <p:nvCxnSpPr>
          <p:cNvPr id="20" name="Straight Arrow Connector 19"/>
          <p:cNvCxnSpPr>
            <a:stCxn id="4098" idx="3"/>
            <a:endCxn id="7" idx="1"/>
          </p:cNvCxnSpPr>
          <p:nvPr/>
        </p:nvCxnSpPr>
        <p:spPr>
          <a:xfrm>
            <a:off x="1926203" y="2285083"/>
            <a:ext cx="431331" cy="1197192"/>
          </a:xfrm>
          <a:prstGeom prst="straightConnector1">
            <a:avLst/>
          </a:prstGeom>
          <a:ln w="190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3"/>
          </p:cNvCxnSpPr>
          <p:nvPr/>
        </p:nvCxnSpPr>
        <p:spPr>
          <a:xfrm>
            <a:off x="1926203" y="3552009"/>
            <a:ext cx="215665" cy="165023"/>
          </a:xfrm>
          <a:prstGeom prst="straightConnector1">
            <a:avLst/>
          </a:prstGeom>
          <a:ln w="190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100" idx="3"/>
          </p:cNvCxnSpPr>
          <p:nvPr/>
        </p:nvCxnSpPr>
        <p:spPr>
          <a:xfrm flipV="1">
            <a:off x="1926203" y="4581128"/>
            <a:ext cx="269533" cy="144016"/>
          </a:xfrm>
          <a:prstGeom prst="straightConnector1">
            <a:avLst/>
          </a:prstGeom>
          <a:ln w="190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101" idx="3"/>
            <a:endCxn id="7" idx="3"/>
          </p:cNvCxnSpPr>
          <p:nvPr/>
        </p:nvCxnSpPr>
        <p:spPr>
          <a:xfrm flipV="1">
            <a:off x="1926203" y="4770062"/>
            <a:ext cx="431331" cy="1312305"/>
          </a:xfrm>
          <a:prstGeom prst="straightConnector1">
            <a:avLst/>
          </a:prstGeom>
          <a:ln w="190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10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International Collaboration</a:t>
            </a:r>
          </a:p>
        </p:txBody>
      </p:sp>
      <p:pic>
        <p:nvPicPr>
          <p:cNvPr id="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5219" y="1844824"/>
            <a:ext cx="9093285"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232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Usage</a:t>
            </a:r>
          </a:p>
        </p:txBody>
      </p:sp>
      <p:sp>
        <p:nvSpPr>
          <p:cNvPr id="6" name="TextBox 5"/>
          <p:cNvSpPr txBox="1"/>
          <p:nvPr/>
        </p:nvSpPr>
        <p:spPr>
          <a:xfrm>
            <a:off x="5961657" y="6410279"/>
            <a:ext cx="3179845" cy="369332"/>
          </a:xfrm>
          <a:prstGeom prst="rect">
            <a:avLst/>
          </a:prstGeom>
          <a:noFill/>
        </p:spPr>
        <p:txBody>
          <a:bodyPr wrap="none" rtlCol="0">
            <a:spAutoFit/>
          </a:bodyPr>
          <a:lstStyle/>
          <a:p>
            <a:r>
              <a:rPr lang="en-GB" dirty="0"/>
              <a:t>http://reports.mantidpoject.org</a:t>
            </a:r>
          </a:p>
        </p:txBody>
      </p:sp>
      <p:pic>
        <p:nvPicPr>
          <p:cNvPr id="4" name="Picture 3"/>
          <p:cNvPicPr>
            <a:picLocks noChangeAspect="1"/>
          </p:cNvPicPr>
          <p:nvPr/>
        </p:nvPicPr>
        <p:blipFill rotWithShape="1">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t="285"/>
          <a:stretch/>
        </p:blipFill>
        <p:spPr>
          <a:xfrm>
            <a:off x="899592" y="1482725"/>
            <a:ext cx="7513984" cy="4927554"/>
          </a:xfrm>
          <a:prstGeom prst="rect">
            <a:avLst/>
          </a:prstGeom>
        </p:spPr>
      </p:pic>
    </p:spTree>
    <p:extLst>
      <p:ext uri="{BB962C8B-B14F-4D97-AF65-F5344CB8AC3E}">
        <p14:creationId xmlns:p14="http://schemas.microsoft.com/office/powerpoint/2010/main" val="301691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Analysis In Mantid</a:t>
            </a:r>
          </a:p>
        </p:txBody>
      </p:sp>
      <p:sp>
        <p:nvSpPr>
          <p:cNvPr id="5" name="Text Placeholder 4"/>
          <p:cNvSpPr>
            <a:spLocks noGrp="1"/>
          </p:cNvSpPr>
          <p:nvPr>
            <p:ph type="body" idx="1"/>
          </p:nvPr>
        </p:nvSpPr>
        <p:spPr/>
        <p:txBody>
          <a:bodyPr/>
          <a:lstStyle/>
          <a:p>
            <a:endParaRPr lang="en-GB"/>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17328" b="12806"/>
          <a:stretch/>
        </p:blipFill>
        <p:spPr>
          <a:xfrm>
            <a:off x="4139951" y="1178370"/>
            <a:ext cx="4354761" cy="3228530"/>
          </a:xfrm>
          <a:prstGeom prst="rect">
            <a:avLst/>
          </a:prstGeom>
        </p:spPr>
      </p:pic>
    </p:spTree>
    <p:extLst>
      <p:ext uri="{BB962C8B-B14F-4D97-AF65-F5344CB8AC3E}">
        <p14:creationId xmlns:p14="http://schemas.microsoft.com/office/powerpoint/2010/main" val="17470895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Reduction vs Analysis</a:t>
            </a:r>
          </a:p>
        </p:txBody>
      </p:sp>
      <p:sp>
        <p:nvSpPr>
          <p:cNvPr id="3" name="Content Placeholder 2"/>
          <p:cNvSpPr>
            <a:spLocks noGrp="1"/>
          </p:cNvSpPr>
          <p:nvPr>
            <p:ph idx="1"/>
          </p:nvPr>
        </p:nvSpPr>
        <p:spPr/>
        <p:txBody>
          <a:bodyPr>
            <a:normAutofit lnSpcReduction="10000"/>
          </a:bodyPr>
          <a:lstStyle/>
          <a:p>
            <a:r>
              <a:rPr lang="en-GB" dirty="0" err="1"/>
              <a:t>Mantid’s</a:t>
            </a:r>
            <a:r>
              <a:rPr lang="en-GB" dirty="0"/>
              <a:t> key scope is Data reduction</a:t>
            </a:r>
          </a:p>
          <a:p>
            <a:r>
              <a:rPr lang="en-GB" dirty="0"/>
              <a:t>Some techniques have accepted tools for analysis</a:t>
            </a:r>
          </a:p>
          <a:p>
            <a:pPr lvl="1"/>
            <a:r>
              <a:rPr lang="en-GB" dirty="0"/>
              <a:t>GSAS for diffraction</a:t>
            </a:r>
          </a:p>
          <a:p>
            <a:pPr lvl="1"/>
            <a:r>
              <a:rPr lang="en-GB" dirty="0" err="1"/>
              <a:t>SASView</a:t>
            </a:r>
            <a:r>
              <a:rPr lang="en-GB" dirty="0"/>
              <a:t> for SANS</a:t>
            </a:r>
          </a:p>
          <a:p>
            <a:r>
              <a:rPr lang="en-GB" dirty="0"/>
              <a:t>Then Mantid interfaces with the accepted tools</a:t>
            </a:r>
          </a:p>
          <a:p>
            <a:r>
              <a:rPr lang="en-GB" dirty="0"/>
              <a:t>Others don’t</a:t>
            </a:r>
          </a:p>
          <a:p>
            <a:pPr lvl="1"/>
            <a:r>
              <a:rPr lang="en-GB" dirty="0"/>
              <a:t>Here Mantid goes further itself</a:t>
            </a:r>
          </a:p>
        </p:txBody>
      </p:sp>
    </p:spTree>
    <p:extLst>
      <p:ext uri="{BB962C8B-B14F-4D97-AF65-F5344CB8AC3E}">
        <p14:creationId xmlns:p14="http://schemas.microsoft.com/office/powerpoint/2010/main" val="1619653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Fitting</a:t>
            </a:r>
          </a:p>
        </p:txBody>
      </p:sp>
      <p:sp>
        <p:nvSpPr>
          <p:cNvPr id="3" name="Content Placeholder 2"/>
          <p:cNvSpPr>
            <a:spLocks noGrp="1"/>
          </p:cNvSpPr>
          <p:nvPr>
            <p:ph idx="1"/>
          </p:nvPr>
        </p:nvSpPr>
        <p:spPr>
          <a:xfrm>
            <a:off x="457200" y="1600200"/>
            <a:ext cx="5194920" cy="4709120"/>
          </a:xfrm>
        </p:spPr>
        <p:txBody>
          <a:bodyPr>
            <a:normAutofit fontScale="92500" lnSpcReduction="20000"/>
          </a:bodyPr>
          <a:lstStyle/>
          <a:p>
            <a:r>
              <a:rPr lang="en-GB" dirty="0"/>
              <a:t>Simple and comprehensive fitting</a:t>
            </a:r>
          </a:p>
          <a:p>
            <a:pPr lvl="1"/>
            <a:r>
              <a:rPr lang="en-GB" dirty="0"/>
              <a:t>Visual or scriptable</a:t>
            </a:r>
          </a:p>
          <a:p>
            <a:pPr lvl="1"/>
            <a:r>
              <a:rPr lang="en-GB" dirty="0"/>
              <a:t>Build simple or complex models</a:t>
            </a:r>
          </a:p>
          <a:p>
            <a:pPr lvl="1"/>
            <a:r>
              <a:rPr lang="en-GB" dirty="0"/>
              <a:t>Constraints</a:t>
            </a:r>
          </a:p>
          <a:p>
            <a:pPr lvl="1"/>
            <a:r>
              <a:rPr lang="en-GB" dirty="0"/>
              <a:t>Choice of Minimizers</a:t>
            </a:r>
          </a:p>
          <a:p>
            <a:pPr lvl="1"/>
            <a:r>
              <a:rPr lang="en-GB" dirty="0"/>
              <a:t>Single or Multiple spectra</a:t>
            </a:r>
          </a:p>
          <a:p>
            <a:pPr lvl="1"/>
            <a:r>
              <a:rPr lang="en-GB" dirty="0"/>
              <a:t>Extensible</a:t>
            </a:r>
          </a:p>
          <a:p>
            <a:pPr lvl="2"/>
            <a:r>
              <a:rPr lang="en-GB" dirty="0"/>
              <a:t>Math</a:t>
            </a:r>
          </a:p>
          <a:p>
            <a:pPr lvl="2"/>
            <a:r>
              <a:rPr lang="en-GB" dirty="0"/>
              <a:t>Python</a:t>
            </a:r>
          </a:p>
          <a:p>
            <a:pPr lvl="2"/>
            <a:r>
              <a:rPr lang="en-GB" dirty="0"/>
              <a:t>C++</a:t>
            </a:r>
          </a:p>
          <a:p>
            <a:pPr lvl="1"/>
            <a:r>
              <a:rPr lang="en-GB" dirty="0"/>
              <a:t>1D, 2D -&gt; </a:t>
            </a:r>
            <a:r>
              <a:rPr lang="en-GB" dirty="0" err="1"/>
              <a:t>nD</a:t>
            </a:r>
            <a:r>
              <a:rPr lang="en-GB" dirty="0"/>
              <a:t> model fitting</a:t>
            </a:r>
          </a:p>
        </p:txBody>
      </p:sp>
      <p:pic>
        <p:nvPicPr>
          <p:cNvPr id="1026" name="Picture 2" descr="FitResults.png"/>
          <p:cNvPicPr>
            <a:picLocks noChangeAspect="1" noChangeArrowheads="1"/>
          </p:cNvPicPr>
          <p:nvPr/>
        </p:nvPicPr>
        <p:blipFill rotWithShape="1">
          <a:blip r:embed="rId2">
            <a:extLst>
              <a:ext uri="{28A0092B-C50C-407E-A947-70E740481C1C}">
                <a14:useLocalDpi xmlns:a14="http://schemas.microsoft.com/office/drawing/2010/main" val="0"/>
              </a:ext>
            </a:extLst>
          </a:blip>
          <a:srcRect r="25913"/>
          <a:stretch/>
        </p:blipFill>
        <p:spPr bwMode="auto">
          <a:xfrm>
            <a:off x="5533286" y="1340768"/>
            <a:ext cx="3503210" cy="21751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mantidproject.org/images/8/8f/ParametersTable.png"/>
          <p:cNvPicPr>
            <a:picLocks noChangeAspect="1" noChangeArrowheads="1"/>
          </p:cNvPicPr>
          <p:nvPr/>
        </p:nvPicPr>
        <p:blipFill rotWithShape="1">
          <a:blip r:embed="rId3">
            <a:extLst>
              <a:ext uri="{28A0092B-C50C-407E-A947-70E740481C1C}">
                <a14:useLocalDpi xmlns:a14="http://schemas.microsoft.com/office/drawing/2010/main" val="0"/>
              </a:ext>
            </a:extLst>
          </a:blip>
          <a:srcRect r="38276" b="27030"/>
          <a:stretch/>
        </p:blipFill>
        <p:spPr bwMode="auto">
          <a:xfrm>
            <a:off x="6420271" y="3515883"/>
            <a:ext cx="2616225" cy="13831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mantidproject.org/images/2/28/FitResultWorkspace.png"/>
          <p:cNvPicPr>
            <a:picLocks noChangeAspect="1" noChangeArrowheads="1"/>
          </p:cNvPicPr>
          <p:nvPr/>
        </p:nvPicPr>
        <p:blipFill rotWithShape="1">
          <a:blip r:embed="rId4">
            <a:extLst>
              <a:ext uri="{28A0092B-C50C-407E-A947-70E740481C1C}">
                <a14:useLocalDpi xmlns:a14="http://schemas.microsoft.com/office/drawing/2010/main" val="0"/>
              </a:ext>
            </a:extLst>
          </a:blip>
          <a:srcRect r="27223" b="18190"/>
          <a:stretch/>
        </p:blipFill>
        <p:spPr bwMode="auto">
          <a:xfrm>
            <a:off x="5196135" y="4913559"/>
            <a:ext cx="3840361" cy="1675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511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Multi dataset fitting</a:t>
            </a:r>
          </a:p>
        </p:txBody>
      </p:sp>
      <p:sp>
        <p:nvSpPr>
          <p:cNvPr id="3" name="Content Placeholder 2"/>
          <p:cNvSpPr>
            <a:spLocks noGrp="1"/>
          </p:cNvSpPr>
          <p:nvPr>
            <p:ph idx="1"/>
          </p:nvPr>
        </p:nvSpPr>
        <p:spPr>
          <a:xfrm>
            <a:off x="457200" y="1600200"/>
            <a:ext cx="8229600" cy="604664"/>
          </a:xfrm>
        </p:spPr>
        <p:txBody>
          <a:bodyPr>
            <a:normAutofit/>
          </a:bodyPr>
          <a:lstStyle/>
          <a:p>
            <a:r>
              <a:rPr lang="en-GB" sz="2800" dirty="0"/>
              <a:t>Simultaneous model fitting to multiple datasets</a:t>
            </a:r>
          </a:p>
          <a:p>
            <a:endParaRPr lang="en-GB" sz="2800" dirty="0"/>
          </a:p>
        </p:txBody>
      </p:sp>
      <p:pic>
        <p:nvPicPr>
          <p:cNvPr id="2050" name="Picture 2" descr="Mdf iq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2052484"/>
            <a:ext cx="6194184" cy="444658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457199" y="2046602"/>
            <a:ext cx="2386609" cy="47091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800" dirty="0"/>
              <a:t>Same model building and constraints</a:t>
            </a:r>
          </a:p>
          <a:p>
            <a:r>
              <a:rPr lang="en-GB" sz="2800" dirty="0"/>
              <a:t>Local or Global parameters</a:t>
            </a:r>
          </a:p>
          <a:p>
            <a:endParaRPr lang="en-GB" sz="2800" dirty="0"/>
          </a:p>
          <a:p>
            <a:endParaRPr lang="en-GB" sz="2800" dirty="0"/>
          </a:p>
        </p:txBody>
      </p:sp>
    </p:spTree>
    <p:extLst>
      <p:ext uri="{BB962C8B-B14F-4D97-AF65-F5344CB8AC3E}">
        <p14:creationId xmlns:p14="http://schemas.microsoft.com/office/powerpoint/2010/main" val="204977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667325"/>
            <a:ext cx="7772400" cy="1362075"/>
          </a:xfrm>
        </p:spPr>
        <p:txBody>
          <a:bodyPr/>
          <a:lstStyle/>
          <a:p>
            <a:r>
              <a:rPr lang="en-GB" dirty="0"/>
              <a:t>The Mantid Project</a:t>
            </a:r>
          </a:p>
        </p:txBody>
      </p:sp>
      <p:pic>
        <p:nvPicPr>
          <p:cNvPr id="6146" name="Picture 2" descr="File:Instrument view GEM and script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124744"/>
            <a:ext cx="4896544" cy="27543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ile:Vates Images.png"/>
          <p:cNvPicPr>
            <a:picLocks noChangeAspect="1" noChangeArrowheads="1"/>
          </p:cNvPicPr>
          <p:nvPr/>
        </p:nvPicPr>
        <p:blipFill rotWithShape="1">
          <a:blip r:embed="rId4">
            <a:extLst>
              <a:ext uri="{28A0092B-C50C-407E-A947-70E740481C1C}">
                <a14:useLocalDpi xmlns:a14="http://schemas.microsoft.com/office/drawing/2010/main" val="0"/>
              </a:ext>
            </a:extLst>
          </a:blip>
          <a:srcRect l="57013" r="5188" b="52080"/>
          <a:stretch/>
        </p:blipFill>
        <p:spPr bwMode="auto">
          <a:xfrm>
            <a:off x="5935125" y="1124745"/>
            <a:ext cx="3029363" cy="21602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le:Instrument View unwrapping and Pick m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3081003"/>
            <a:ext cx="4536504" cy="25517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0231" y="3340288"/>
            <a:ext cx="1728193" cy="22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4145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Fit functions as PLUGINS</a:t>
            </a:r>
          </a:p>
        </p:txBody>
      </p:sp>
      <p:sp>
        <p:nvSpPr>
          <p:cNvPr id="3" name="Content Placeholder 2"/>
          <p:cNvSpPr>
            <a:spLocks noGrp="1"/>
          </p:cNvSpPr>
          <p:nvPr>
            <p:ph idx="1"/>
          </p:nvPr>
        </p:nvSpPr>
        <p:spPr>
          <a:xfrm>
            <a:off x="457200" y="1700808"/>
            <a:ext cx="8229600" cy="4608512"/>
          </a:xfrm>
        </p:spPr>
        <p:txBody>
          <a:bodyPr/>
          <a:lstStyle/>
          <a:p>
            <a:r>
              <a:rPr lang="en-GB" dirty="0" err="1"/>
              <a:t>Mantid’s</a:t>
            </a:r>
            <a:r>
              <a:rPr lang="en-GB" dirty="0"/>
              <a:t> fitting functions can be added to by user-defined plugins</a:t>
            </a:r>
          </a:p>
          <a:p>
            <a:r>
              <a:rPr lang="en-GB" dirty="0"/>
              <a:t>Written in Python</a:t>
            </a:r>
          </a:p>
          <a:p>
            <a:r>
              <a:rPr lang="en-GB" dirty="0"/>
              <a:t>Optimization framework oblivious to plugin nature</a:t>
            </a:r>
          </a:p>
          <a:p>
            <a:pPr lvl="1"/>
            <a:r>
              <a:rPr lang="en-GB" dirty="0"/>
              <a:t>Free to use any minimizer, cost function available in Mantid</a:t>
            </a:r>
          </a:p>
          <a:p>
            <a:endParaRPr lang="en-GB" dirty="0"/>
          </a:p>
        </p:txBody>
      </p:sp>
    </p:spTree>
    <p:extLst>
      <p:ext uri="{BB962C8B-B14F-4D97-AF65-F5344CB8AC3E}">
        <p14:creationId xmlns:p14="http://schemas.microsoft.com/office/powerpoint/2010/main" val="3117341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2026" y="1664804"/>
            <a:ext cx="7811145" cy="936104"/>
          </a:xfrm>
        </p:spPr>
        <p:txBody>
          <a:bodyPr>
            <a:normAutofit/>
          </a:bodyPr>
          <a:lstStyle/>
          <a:p>
            <a:pPr marL="342900" indent="-342900" fontAlgn="t">
              <a:buFont typeface="Arial" panose="020B0604020202020204" pitchFamily="34" charset="0"/>
              <a:buChar char="•"/>
            </a:pPr>
            <a:r>
              <a:rPr lang="en-GB" sz="2400" dirty="0">
                <a:solidFill>
                  <a:schemeClr val="tx1"/>
                </a:solidFill>
              </a:rPr>
              <a:t>Place the following in a file called ‘LinearFunction.py’ on </a:t>
            </a:r>
            <a:r>
              <a:rPr lang="en-GB" sz="2400" dirty="0" err="1">
                <a:solidFill>
                  <a:schemeClr val="tx1"/>
                </a:solidFill>
              </a:rPr>
              <a:t>Mantid’s</a:t>
            </a:r>
            <a:r>
              <a:rPr lang="en-GB" sz="2400" dirty="0">
                <a:solidFill>
                  <a:schemeClr val="tx1"/>
                </a:solidFill>
              </a:rPr>
              <a:t> python plugin path (see </a:t>
            </a:r>
            <a:r>
              <a:rPr lang="en-GB" sz="2400" dirty="0" err="1">
                <a:solidFill>
                  <a:schemeClr val="tx1"/>
                </a:solidFill>
              </a:rPr>
              <a:t>MantidPlot</a:t>
            </a:r>
            <a:r>
              <a:rPr lang="en-GB" sz="2400" dirty="0">
                <a:solidFill>
                  <a:schemeClr val="tx1"/>
                </a:solidFill>
              </a:rPr>
              <a:t> preferences)</a:t>
            </a:r>
            <a:endParaRPr lang="en-GB" sz="2400" b="1" dirty="0">
              <a:solidFill>
                <a:schemeClr val="tx1"/>
              </a:solidFill>
            </a:endParaRPr>
          </a:p>
        </p:txBody>
      </p:sp>
      <p:sp>
        <p:nvSpPr>
          <p:cNvPr id="4" name="Title 1"/>
          <p:cNvSpPr>
            <a:spLocks noGrp="1"/>
          </p:cNvSpPr>
          <p:nvPr>
            <p:ph type="title"/>
          </p:nvPr>
        </p:nvSpPr>
        <p:spPr>
          <a:xfrm>
            <a:off x="683568" y="908720"/>
            <a:ext cx="7772400" cy="720080"/>
          </a:xfrm>
        </p:spPr>
        <p:txBody>
          <a:bodyPr/>
          <a:lstStyle/>
          <a:p>
            <a:pPr algn="ctr"/>
            <a:r>
              <a:rPr lang="en-GB" cap="none" dirty="0"/>
              <a:t>Simple Example: LINEAR</a:t>
            </a:r>
          </a:p>
        </p:txBody>
      </p:sp>
      <p:sp>
        <p:nvSpPr>
          <p:cNvPr id="5" name="Text Placeholder 2"/>
          <p:cNvSpPr txBox="1">
            <a:spLocks/>
          </p:cNvSpPr>
          <p:nvPr/>
        </p:nvSpPr>
        <p:spPr>
          <a:xfrm>
            <a:off x="1117442" y="2651204"/>
            <a:ext cx="6980312" cy="4221088"/>
          </a:xfrm>
          <a:prstGeom prst="rect">
            <a:avLst/>
          </a:prstGeom>
          <a:solidFill>
            <a:schemeClr val="bg1">
              <a:lumMod val="95000"/>
            </a:schemeClr>
          </a:solidFill>
        </p:spPr>
        <p:txBody>
          <a:bodyPr vert="horz" lIns="91440" tIns="45720" rIns="91440" bIns="45720" rtlCol="0" anchor="b">
            <a:no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fontAlgn="t"/>
            <a:r>
              <a:rPr lang="en-GB" sz="1400" b="1" dirty="0">
                <a:solidFill>
                  <a:srgbClr val="FF7700"/>
                </a:solidFill>
                <a:latin typeface="Consolas"/>
              </a:rPr>
              <a:t>from</a:t>
            </a:r>
            <a:r>
              <a:rPr lang="en-GB" sz="1400" dirty="0">
                <a:solidFill>
                  <a:srgbClr val="333333"/>
                </a:solidFill>
                <a:latin typeface="Consolas"/>
              </a:rPr>
              <a:t> </a:t>
            </a:r>
            <a:r>
              <a:rPr lang="en-GB" sz="1400" dirty="0" err="1">
                <a:solidFill>
                  <a:srgbClr val="333333"/>
                </a:solidFill>
                <a:latin typeface="Consolas"/>
              </a:rPr>
              <a:t>mantid.</a:t>
            </a:r>
            <a:r>
              <a:rPr lang="en-GB" sz="1400" dirty="0" err="1">
                <a:solidFill>
                  <a:srgbClr val="000000"/>
                </a:solidFill>
                <a:latin typeface="Consolas"/>
              </a:rPr>
              <a:t>api</a:t>
            </a:r>
            <a:r>
              <a:rPr lang="en-GB" sz="1400" dirty="0">
                <a:solidFill>
                  <a:srgbClr val="333333"/>
                </a:solidFill>
                <a:latin typeface="Consolas"/>
              </a:rPr>
              <a:t> </a:t>
            </a:r>
            <a:r>
              <a:rPr lang="en-GB" sz="1400" b="1" dirty="0">
                <a:solidFill>
                  <a:srgbClr val="FF7700"/>
                </a:solidFill>
                <a:latin typeface="Consolas"/>
              </a:rPr>
              <a:t>import</a:t>
            </a:r>
            <a:r>
              <a:rPr lang="en-GB" sz="1400" dirty="0">
                <a:solidFill>
                  <a:srgbClr val="333333"/>
                </a:solidFill>
                <a:latin typeface="Consolas"/>
              </a:rPr>
              <a:t> IFunction1D</a:t>
            </a:r>
            <a:r>
              <a:rPr lang="en-GB" sz="1400" dirty="0">
                <a:solidFill>
                  <a:srgbClr val="66CC66"/>
                </a:solidFill>
                <a:latin typeface="Consolas"/>
              </a:rPr>
              <a:t>,</a:t>
            </a:r>
            <a:r>
              <a:rPr lang="en-GB" sz="1400" dirty="0">
                <a:solidFill>
                  <a:srgbClr val="333333"/>
                </a:solidFill>
                <a:latin typeface="Consolas"/>
              </a:rPr>
              <a:t> </a:t>
            </a:r>
            <a:r>
              <a:rPr lang="en-GB" sz="1400" dirty="0" err="1">
                <a:solidFill>
                  <a:srgbClr val="333333"/>
                </a:solidFill>
                <a:latin typeface="Consolas"/>
              </a:rPr>
              <a:t>FunctionFactory</a:t>
            </a:r>
            <a:endParaRPr lang="en-GB" sz="1400" dirty="0">
              <a:solidFill>
                <a:srgbClr val="333333"/>
              </a:solidFill>
              <a:latin typeface="Consolas"/>
            </a:endParaRPr>
          </a:p>
          <a:p>
            <a:pPr fontAlgn="t"/>
            <a:r>
              <a:rPr lang="en-GB" sz="1400" dirty="0">
                <a:solidFill>
                  <a:srgbClr val="333333"/>
                </a:solidFill>
                <a:latin typeface="Consolas"/>
              </a:rPr>
              <a:t> </a:t>
            </a:r>
          </a:p>
          <a:p>
            <a:pPr fontAlgn="t"/>
            <a:r>
              <a:rPr lang="en-GB" sz="1400" b="1" dirty="0">
                <a:solidFill>
                  <a:srgbClr val="FF7700"/>
                </a:solidFill>
                <a:latin typeface="Consolas"/>
              </a:rPr>
              <a:t>class</a:t>
            </a:r>
            <a:r>
              <a:rPr lang="en-GB" sz="1400" dirty="0">
                <a:solidFill>
                  <a:srgbClr val="333333"/>
                </a:solidFill>
                <a:latin typeface="Consolas"/>
              </a:rPr>
              <a:t> </a:t>
            </a:r>
            <a:r>
              <a:rPr lang="en-GB" sz="1400" dirty="0" err="1">
                <a:solidFill>
                  <a:srgbClr val="333333"/>
                </a:solidFill>
                <a:latin typeface="Consolas"/>
              </a:rPr>
              <a:t>LinearFunction</a:t>
            </a:r>
            <a:r>
              <a:rPr lang="en-GB" sz="1400" dirty="0">
                <a:solidFill>
                  <a:srgbClr val="000000"/>
                </a:solidFill>
                <a:latin typeface="Consolas"/>
              </a:rPr>
              <a:t>(</a:t>
            </a:r>
            <a:r>
              <a:rPr lang="en-GB" sz="1400" dirty="0">
                <a:solidFill>
                  <a:srgbClr val="333333"/>
                </a:solidFill>
                <a:latin typeface="Consolas"/>
              </a:rPr>
              <a:t>IFunction1D</a:t>
            </a:r>
            <a:r>
              <a:rPr lang="en-GB" sz="1400" dirty="0">
                <a:solidFill>
                  <a:srgbClr val="000000"/>
                </a:solidFill>
                <a:latin typeface="Consolas"/>
              </a:rPr>
              <a:t>)</a:t>
            </a:r>
            <a:r>
              <a:rPr lang="en-GB" sz="1400" dirty="0">
                <a:solidFill>
                  <a:srgbClr val="333333"/>
                </a:solidFill>
                <a:latin typeface="Consolas"/>
              </a:rPr>
              <a:t>:</a:t>
            </a:r>
          </a:p>
          <a:p>
            <a:pPr fontAlgn="t"/>
            <a:r>
              <a:rPr lang="en-GB" sz="1400" dirty="0">
                <a:solidFill>
                  <a:srgbClr val="333333"/>
                </a:solidFill>
                <a:latin typeface="Consolas"/>
              </a:rPr>
              <a:t>    </a:t>
            </a:r>
            <a:r>
              <a:rPr lang="en-GB" sz="1400" b="1" dirty="0" err="1">
                <a:solidFill>
                  <a:srgbClr val="FF7700"/>
                </a:solidFill>
                <a:latin typeface="Consolas"/>
              </a:rPr>
              <a:t>def</a:t>
            </a:r>
            <a:r>
              <a:rPr lang="en-GB" sz="1400" dirty="0">
                <a:solidFill>
                  <a:srgbClr val="333333"/>
                </a:solidFill>
                <a:latin typeface="Consolas"/>
              </a:rPr>
              <a:t> </a:t>
            </a:r>
            <a:r>
              <a:rPr lang="en-GB" sz="1400" dirty="0" err="1">
                <a:solidFill>
                  <a:srgbClr val="333333"/>
                </a:solidFill>
                <a:latin typeface="Consolas"/>
              </a:rPr>
              <a:t>init</a:t>
            </a:r>
            <a:r>
              <a:rPr lang="en-GB" sz="1400" dirty="0">
                <a:solidFill>
                  <a:srgbClr val="000000"/>
                </a:solidFill>
                <a:latin typeface="Consolas"/>
              </a:rPr>
              <a:t>(</a:t>
            </a:r>
            <a:r>
              <a:rPr lang="en-GB" sz="1400" dirty="0">
                <a:solidFill>
                  <a:srgbClr val="008000"/>
                </a:solidFill>
                <a:latin typeface="Consolas"/>
              </a:rPr>
              <a:t>self</a:t>
            </a:r>
            <a:r>
              <a:rPr lang="en-GB" sz="1400" dirty="0">
                <a:solidFill>
                  <a:srgbClr val="000000"/>
                </a:solidFill>
                <a:latin typeface="Consolas"/>
              </a:rPr>
              <a:t>)</a:t>
            </a:r>
            <a:r>
              <a:rPr lang="en-GB" sz="1400" dirty="0">
                <a:solidFill>
                  <a:srgbClr val="333333"/>
                </a:solidFill>
                <a:latin typeface="Consolas"/>
              </a:rPr>
              <a:t>:</a:t>
            </a:r>
          </a:p>
          <a:p>
            <a:pPr fontAlgn="t"/>
            <a:r>
              <a:rPr lang="en-GB" sz="1400" dirty="0">
                <a:solidFill>
                  <a:srgbClr val="333333"/>
                </a:solidFill>
                <a:latin typeface="Consolas"/>
              </a:rPr>
              <a:t>        </a:t>
            </a:r>
            <a:r>
              <a:rPr lang="en-GB" sz="1400" dirty="0" err="1">
                <a:solidFill>
                  <a:srgbClr val="008000"/>
                </a:solidFill>
                <a:latin typeface="Consolas"/>
              </a:rPr>
              <a:t>self</a:t>
            </a:r>
            <a:r>
              <a:rPr lang="en-GB" sz="1400" dirty="0" err="1">
                <a:solidFill>
                  <a:srgbClr val="333333"/>
                </a:solidFill>
                <a:latin typeface="Consolas"/>
              </a:rPr>
              <a:t>.</a:t>
            </a:r>
            <a:r>
              <a:rPr lang="en-GB" sz="1400" dirty="0" err="1">
                <a:solidFill>
                  <a:srgbClr val="000000"/>
                </a:solidFill>
                <a:latin typeface="Consolas"/>
              </a:rPr>
              <a:t>declareParameter</a:t>
            </a:r>
            <a:r>
              <a:rPr lang="en-GB" sz="1400" dirty="0">
                <a:solidFill>
                  <a:srgbClr val="000000"/>
                </a:solidFill>
                <a:latin typeface="Consolas"/>
              </a:rPr>
              <a:t>(</a:t>
            </a:r>
            <a:r>
              <a:rPr lang="en-GB" sz="1400" dirty="0">
                <a:solidFill>
                  <a:srgbClr val="483D8B"/>
                </a:solidFill>
                <a:latin typeface="Consolas"/>
              </a:rPr>
              <a:t>“A"</a:t>
            </a:r>
            <a:r>
              <a:rPr lang="en-GB" sz="1400" dirty="0">
                <a:solidFill>
                  <a:srgbClr val="66CC66"/>
                </a:solidFill>
                <a:latin typeface="Consolas"/>
              </a:rPr>
              <a:t>,</a:t>
            </a:r>
            <a:r>
              <a:rPr lang="en-GB" sz="1400" dirty="0">
                <a:solidFill>
                  <a:srgbClr val="333333"/>
                </a:solidFill>
                <a:latin typeface="Consolas"/>
              </a:rPr>
              <a:t> </a:t>
            </a:r>
            <a:r>
              <a:rPr lang="en-GB" sz="1400" dirty="0">
                <a:solidFill>
                  <a:srgbClr val="FF4500"/>
                </a:solidFill>
                <a:latin typeface="Consolas"/>
              </a:rPr>
              <a:t>1.0</a:t>
            </a:r>
            <a:r>
              <a:rPr lang="en-GB" sz="1400" dirty="0">
                <a:solidFill>
                  <a:srgbClr val="000000"/>
                </a:solidFill>
                <a:latin typeface="Consolas"/>
              </a:rPr>
              <a:t>)</a:t>
            </a:r>
            <a:endParaRPr lang="en-GB" sz="1400" dirty="0">
              <a:solidFill>
                <a:srgbClr val="333333"/>
              </a:solidFill>
              <a:latin typeface="Consolas"/>
            </a:endParaRPr>
          </a:p>
          <a:p>
            <a:pPr fontAlgn="t"/>
            <a:r>
              <a:rPr lang="en-GB" sz="1400" dirty="0">
                <a:solidFill>
                  <a:srgbClr val="333333"/>
                </a:solidFill>
                <a:latin typeface="Consolas"/>
              </a:rPr>
              <a:t>        </a:t>
            </a:r>
            <a:r>
              <a:rPr lang="en-GB" sz="1400" dirty="0" err="1">
                <a:solidFill>
                  <a:srgbClr val="008000"/>
                </a:solidFill>
                <a:latin typeface="Consolas"/>
              </a:rPr>
              <a:t>self</a:t>
            </a:r>
            <a:r>
              <a:rPr lang="en-GB" sz="1400" dirty="0" err="1">
                <a:solidFill>
                  <a:srgbClr val="333333"/>
                </a:solidFill>
                <a:latin typeface="Consolas"/>
              </a:rPr>
              <a:t>.</a:t>
            </a:r>
            <a:r>
              <a:rPr lang="en-GB" sz="1400" dirty="0" err="1">
                <a:solidFill>
                  <a:srgbClr val="000000"/>
                </a:solidFill>
                <a:latin typeface="Consolas"/>
              </a:rPr>
              <a:t>declareParameter</a:t>
            </a:r>
            <a:r>
              <a:rPr lang="en-GB" sz="1400" dirty="0">
                <a:solidFill>
                  <a:srgbClr val="000000"/>
                </a:solidFill>
                <a:latin typeface="Consolas"/>
              </a:rPr>
              <a:t>(</a:t>
            </a:r>
            <a:r>
              <a:rPr lang="en-GB" sz="1400" dirty="0">
                <a:solidFill>
                  <a:srgbClr val="483D8B"/>
                </a:solidFill>
                <a:latin typeface="Consolas"/>
              </a:rPr>
              <a:t>“B"</a:t>
            </a:r>
            <a:r>
              <a:rPr lang="en-GB" sz="1400" dirty="0">
                <a:solidFill>
                  <a:srgbClr val="66CC66"/>
                </a:solidFill>
                <a:latin typeface="Consolas"/>
              </a:rPr>
              <a:t>,</a:t>
            </a:r>
            <a:r>
              <a:rPr lang="en-GB" sz="1400" dirty="0">
                <a:solidFill>
                  <a:srgbClr val="333333"/>
                </a:solidFill>
                <a:latin typeface="Consolas"/>
              </a:rPr>
              <a:t> </a:t>
            </a:r>
            <a:r>
              <a:rPr lang="en-GB" sz="1400" dirty="0">
                <a:solidFill>
                  <a:srgbClr val="FF4500"/>
                </a:solidFill>
                <a:latin typeface="Consolas"/>
              </a:rPr>
              <a:t>1.0</a:t>
            </a:r>
            <a:r>
              <a:rPr lang="en-GB" sz="1400" dirty="0">
                <a:solidFill>
                  <a:srgbClr val="000000"/>
                </a:solidFill>
                <a:latin typeface="Consolas"/>
              </a:rPr>
              <a:t>)</a:t>
            </a:r>
            <a:endParaRPr lang="en-GB" sz="1400" dirty="0">
              <a:solidFill>
                <a:srgbClr val="333333"/>
              </a:solidFill>
              <a:latin typeface="Consolas"/>
            </a:endParaRPr>
          </a:p>
          <a:p>
            <a:pPr fontAlgn="t"/>
            <a:r>
              <a:rPr lang="en-GB" sz="1400" dirty="0">
                <a:solidFill>
                  <a:srgbClr val="333333"/>
                </a:solidFill>
                <a:latin typeface="Consolas"/>
              </a:rPr>
              <a:t> </a:t>
            </a:r>
          </a:p>
          <a:p>
            <a:pPr fontAlgn="t"/>
            <a:r>
              <a:rPr lang="en-GB" sz="1400" dirty="0">
                <a:solidFill>
                  <a:srgbClr val="333333"/>
                </a:solidFill>
                <a:latin typeface="Consolas"/>
              </a:rPr>
              <a:t>    </a:t>
            </a:r>
            <a:r>
              <a:rPr lang="en-GB" sz="1400" b="1" dirty="0" err="1">
                <a:solidFill>
                  <a:srgbClr val="FF7700"/>
                </a:solidFill>
                <a:latin typeface="Consolas"/>
              </a:rPr>
              <a:t>def</a:t>
            </a:r>
            <a:r>
              <a:rPr lang="en-GB" sz="1400" dirty="0">
                <a:solidFill>
                  <a:srgbClr val="333333"/>
                </a:solidFill>
                <a:latin typeface="Consolas"/>
              </a:rPr>
              <a:t> function1D</a:t>
            </a:r>
            <a:r>
              <a:rPr lang="en-GB" sz="1400" dirty="0">
                <a:solidFill>
                  <a:srgbClr val="000000"/>
                </a:solidFill>
                <a:latin typeface="Consolas"/>
              </a:rPr>
              <a:t>(</a:t>
            </a:r>
            <a:r>
              <a:rPr lang="en-GB" sz="1400" dirty="0">
                <a:solidFill>
                  <a:srgbClr val="008000"/>
                </a:solidFill>
                <a:latin typeface="Consolas"/>
              </a:rPr>
              <a:t>self</a:t>
            </a:r>
            <a:r>
              <a:rPr lang="en-GB" sz="1400" dirty="0">
                <a:solidFill>
                  <a:srgbClr val="66CC66"/>
                </a:solidFill>
                <a:latin typeface="Consolas"/>
              </a:rPr>
              <a:t>,</a:t>
            </a:r>
            <a:r>
              <a:rPr lang="en-GB" sz="1400" dirty="0">
                <a:solidFill>
                  <a:srgbClr val="333333"/>
                </a:solidFill>
                <a:latin typeface="Consolas"/>
              </a:rPr>
              <a:t> x</a:t>
            </a:r>
            <a:r>
              <a:rPr lang="en-GB" sz="1400" dirty="0">
                <a:solidFill>
                  <a:srgbClr val="000000"/>
                </a:solidFill>
                <a:latin typeface="Consolas"/>
              </a:rPr>
              <a:t>)</a:t>
            </a:r>
            <a:r>
              <a:rPr lang="en-GB" sz="1400" dirty="0">
                <a:solidFill>
                  <a:srgbClr val="333333"/>
                </a:solidFill>
                <a:latin typeface="Consolas"/>
              </a:rPr>
              <a:t>:</a:t>
            </a:r>
          </a:p>
          <a:p>
            <a:pPr fontAlgn="t"/>
            <a:r>
              <a:rPr lang="en-GB" sz="1400" dirty="0">
                <a:solidFill>
                  <a:srgbClr val="333333"/>
                </a:solidFill>
                <a:latin typeface="Consolas"/>
              </a:rPr>
              <a:t>        </a:t>
            </a:r>
            <a:r>
              <a:rPr lang="en-GB" sz="1400" i="1" dirty="0">
                <a:solidFill>
                  <a:srgbClr val="808080"/>
                </a:solidFill>
                <a:latin typeface="Consolas"/>
              </a:rPr>
              <a:t># x is a 1D </a:t>
            </a:r>
            <a:r>
              <a:rPr lang="en-GB" sz="1400" i="1" dirty="0" err="1">
                <a:solidFill>
                  <a:srgbClr val="808080"/>
                </a:solidFill>
                <a:latin typeface="Consolas"/>
              </a:rPr>
              <a:t>numpy</a:t>
            </a:r>
            <a:r>
              <a:rPr lang="en-GB" sz="1400" i="1" dirty="0">
                <a:solidFill>
                  <a:srgbClr val="808080"/>
                </a:solidFill>
                <a:latin typeface="Consolas"/>
              </a:rPr>
              <a:t> array</a:t>
            </a:r>
            <a:endParaRPr lang="en-GB" sz="1400" dirty="0">
              <a:solidFill>
                <a:srgbClr val="333333"/>
              </a:solidFill>
              <a:latin typeface="Consolas"/>
            </a:endParaRPr>
          </a:p>
          <a:p>
            <a:pPr fontAlgn="t"/>
            <a:r>
              <a:rPr lang="en-GB" sz="1400" dirty="0">
                <a:solidFill>
                  <a:srgbClr val="333333"/>
                </a:solidFill>
                <a:latin typeface="Consolas"/>
              </a:rPr>
              <a:t>        a </a:t>
            </a:r>
            <a:r>
              <a:rPr lang="en-GB" sz="1400" dirty="0">
                <a:solidFill>
                  <a:srgbClr val="66CC66"/>
                </a:solidFill>
                <a:latin typeface="Consolas"/>
              </a:rPr>
              <a:t>=</a:t>
            </a:r>
            <a:r>
              <a:rPr lang="en-GB" sz="1400" dirty="0">
                <a:solidFill>
                  <a:srgbClr val="333333"/>
                </a:solidFill>
                <a:latin typeface="Consolas"/>
              </a:rPr>
              <a:t> </a:t>
            </a:r>
            <a:r>
              <a:rPr lang="en-GB" sz="1400" dirty="0" err="1">
                <a:solidFill>
                  <a:srgbClr val="008000"/>
                </a:solidFill>
                <a:latin typeface="Consolas"/>
              </a:rPr>
              <a:t>self</a:t>
            </a:r>
            <a:r>
              <a:rPr lang="en-GB" sz="1400" dirty="0" err="1">
                <a:solidFill>
                  <a:srgbClr val="333333"/>
                </a:solidFill>
                <a:latin typeface="Consolas"/>
              </a:rPr>
              <a:t>.</a:t>
            </a:r>
            <a:r>
              <a:rPr lang="en-GB" sz="1400" dirty="0" err="1">
                <a:solidFill>
                  <a:srgbClr val="000000"/>
                </a:solidFill>
                <a:latin typeface="Consolas"/>
              </a:rPr>
              <a:t>getParameterValue</a:t>
            </a:r>
            <a:r>
              <a:rPr lang="en-GB" sz="1400" dirty="0">
                <a:solidFill>
                  <a:srgbClr val="000000"/>
                </a:solidFill>
                <a:latin typeface="Consolas"/>
              </a:rPr>
              <a:t>(</a:t>
            </a:r>
            <a:r>
              <a:rPr lang="en-GB" sz="1400" dirty="0">
                <a:solidFill>
                  <a:srgbClr val="483D8B"/>
                </a:solidFill>
                <a:latin typeface="Consolas"/>
              </a:rPr>
              <a:t>“A"</a:t>
            </a:r>
            <a:r>
              <a:rPr lang="en-GB" sz="1400" dirty="0">
                <a:solidFill>
                  <a:srgbClr val="000000"/>
                </a:solidFill>
                <a:latin typeface="Consolas"/>
              </a:rPr>
              <a:t>)</a:t>
            </a:r>
            <a:endParaRPr lang="en-GB" sz="1400" dirty="0">
              <a:solidFill>
                <a:srgbClr val="333333"/>
              </a:solidFill>
              <a:latin typeface="Consolas"/>
            </a:endParaRPr>
          </a:p>
          <a:p>
            <a:pPr fontAlgn="t"/>
            <a:r>
              <a:rPr lang="en-GB" sz="1400" dirty="0">
                <a:solidFill>
                  <a:srgbClr val="333333"/>
                </a:solidFill>
                <a:latin typeface="Consolas"/>
              </a:rPr>
              <a:t>        b </a:t>
            </a:r>
            <a:r>
              <a:rPr lang="en-GB" sz="1400" dirty="0">
                <a:solidFill>
                  <a:srgbClr val="66CC66"/>
                </a:solidFill>
                <a:latin typeface="Consolas"/>
              </a:rPr>
              <a:t>=</a:t>
            </a:r>
            <a:r>
              <a:rPr lang="en-GB" sz="1400" dirty="0">
                <a:solidFill>
                  <a:srgbClr val="333333"/>
                </a:solidFill>
                <a:latin typeface="Consolas"/>
              </a:rPr>
              <a:t> </a:t>
            </a:r>
            <a:r>
              <a:rPr lang="en-GB" sz="1400" dirty="0" err="1">
                <a:solidFill>
                  <a:srgbClr val="008000"/>
                </a:solidFill>
                <a:latin typeface="Consolas"/>
              </a:rPr>
              <a:t>self</a:t>
            </a:r>
            <a:r>
              <a:rPr lang="en-GB" sz="1400" dirty="0" err="1">
                <a:solidFill>
                  <a:srgbClr val="333333"/>
                </a:solidFill>
                <a:latin typeface="Consolas"/>
              </a:rPr>
              <a:t>.</a:t>
            </a:r>
            <a:r>
              <a:rPr lang="en-GB" sz="1400" dirty="0" err="1">
                <a:solidFill>
                  <a:srgbClr val="000000"/>
                </a:solidFill>
                <a:latin typeface="Consolas"/>
              </a:rPr>
              <a:t>getParameterValue</a:t>
            </a:r>
            <a:r>
              <a:rPr lang="en-GB" sz="1400" dirty="0">
                <a:solidFill>
                  <a:srgbClr val="000000"/>
                </a:solidFill>
                <a:latin typeface="Consolas"/>
              </a:rPr>
              <a:t>(</a:t>
            </a:r>
            <a:r>
              <a:rPr lang="en-GB" sz="1400" dirty="0">
                <a:solidFill>
                  <a:srgbClr val="483D8B"/>
                </a:solidFill>
                <a:latin typeface="Consolas"/>
              </a:rPr>
              <a:t>“B"</a:t>
            </a:r>
            <a:r>
              <a:rPr lang="en-GB" sz="1400" dirty="0">
                <a:solidFill>
                  <a:srgbClr val="000000"/>
                </a:solidFill>
                <a:latin typeface="Consolas"/>
              </a:rPr>
              <a:t>)</a:t>
            </a:r>
            <a:endParaRPr lang="en-GB" sz="1400" dirty="0">
              <a:solidFill>
                <a:srgbClr val="333333"/>
              </a:solidFill>
              <a:latin typeface="Consolas"/>
            </a:endParaRPr>
          </a:p>
          <a:p>
            <a:pPr fontAlgn="t"/>
            <a:r>
              <a:rPr lang="en-GB" sz="1400" dirty="0">
                <a:solidFill>
                  <a:srgbClr val="333333"/>
                </a:solidFill>
                <a:latin typeface="Consolas"/>
              </a:rPr>
              <a:t>        </a:t>
            </a:r>
            <a:r>
              <a:rPr lang="en-GB" sz="1400" i="1" dirty="0">
                <a:solidFill>
                  <a:srgbClr val="808080"/>
                </a:solidFill>
                <a:latin typeface="Consolas"/>
              </a:rPr>
              <a:t># </a:t>
            </a:r>
            <a:r>
              <a:rPr lang="en-GB" sz="1400" i="1" dirty="0" err="1">
                <a:solidFill>
                  <a:srgbClr val="808080"/>
                </a:solidFill>
                <a:latin typeface="Consolas"/>
              </a:rPr>
              <a:t>Mantid</a:t>
            </a:r>
            <a:r>
              <a:rPr lang="en-GB" sz="1400" i="1" dirty="0">
                <a:solidFill>
                  <a:srgbClr val="808080"/>
                </a:solidFill>
                <a:latin typeface="Consolas"/>
              </a:rPr>
              <a:t> expects a 1D </a:t>
            </a:r>
            <a:r>
              <a:rPr lang="en-GB" sz="1400" i="1" dirty="0" err="1">
                <a:solidFill>
                  <a:srgbClr val="808080"/>
                </a:solidFill>
                <a:latin typeface="Consolas"/>
              </a:rPr>
              <a:t>numpy</a:t>
            </a:r>
            <a:r>
              <a:rPr lang="en-GB" sz="1400" i="1" dirty="0">
                <a:solidFill>
                  <a:srgbClr val="808080"/>
                </a:solidFill>
                <a:latin typeface="Consolas"/>
              </a:rPr>
              <a:t> array the same size as x</a:t>
            </a:r>
            <a:endParaRPr lang="en-GB" sz="1400" dirty="0">
              <a:solidFill>
                <a:srgbClr val="333333"/>
              </a:solidFill>
              <a:latin typeface="Consolas"/>
            </a:endParaRPr>
          </a:p>
          <a:p>
            <a:pPr fontAlgn="t"/>
            <a:r>
              <a:rPr lang="en-GB" sz="1400" dirty="0">
                <a:solidFill>
                  <a:srgbClr val="333333"/>
                </a:solidFill>
                <a:latin typeface="Consolas"/>
              </a:rPr>
              <a:t>        </a:t>
            </a:r>
            <a:r>
              <a:rPr lang="en-GB" sz="1400" b="1" dirty="0">
                <a:solidFill>
                  <a:srgbClr val="FF7700"/>
                </a:solidFill>
                <a:latin typeface="Consolas"/>
              </a:rPr>
              <a:t>return</a:t>
            </a:r>
            <a:r>
              <a:rPr lang="en-GB" sz="1400" dirty="0">
                <a:solidFill>
                  <a:srgbClr val="333333"/>
                </a:solidFill>
                <a:latin typeface="Consolas"/>
              </a:rPr>
              <a:t> a*x + b</a:t>
            </a:r>
          </a:p>
          <a:p>
            <a:pPr fontAlgn="t"/>
            <a:r>
              <a:rPr lang="en-GB" sz="1400" dirty="0">
                <a:solidFill>
                  <a:srgbClr val="333333"/>
                </a:solidFill>
                <a:latin typeface="Consolas"/>
              </a:rPr>
              <a:t> </a:t>
            </a:r>
          </a:p>
          <a:p>
            <a:pPr fontAlgn="t"/>
            <a:r>
              <a:rPr lang="en-GB" sz="1400" i="1" dirty="0">
                <a:solidFill>
                  <a:srgbClr val="808080"/>
                </a:solidFill>
                <a:latin typeface="Consolas"/>
              </a:rPr>
              <a:t># Register with </a:t>
            </a:r>
            <a:r>
              <a:rPr lang="en-GB" sz="1400" i="1" dirty="0" err="1">
                <a:solidFill>
                  <a:srgbClr val="808080"/>
                </a:solidFill>
                <a:latin typeface="Consolas"/>
              </a:rPr>
              <a:t>Mantid</a:t>
            </a:r>
            <a:endParaRPr lang="en-GB" sz="1400" dirty="0">
              <a:solidFill>
                <a:srgbClr val="333333"/>
              </a:solidFill>
              <a:latin typeface="Consolas"/>
            </a:endParaRPr>
          </a:p>
          <a:p>
            <a:pPr fontAlgn="t"/>
            <a:r>
              <a:rPr lang="en-GB" sz="1400" dirty="0" err="1">
                <a:solidFill>
                  <a:srgbClr val="333333"/>
                </a:solidFill>
                <a:latin typeface="Consolas"/>
              </a:rPr>
              <a:t>FunctionFactory.</a:t>
            </a:r>
            <a:r>
              <a:rPr lang="en-GB" sz="1400" dirty="0" err="1">
                <a:solidFill>
                  <a:srgbClr val="000000"/>
                </a:solidFill>
                <a:latin typeface="Consolas"/>
              </a:rPr>
              <a:t>subscribe</a:t>
            </a:r>
            <a:r>
              <a:rPr lang="en-GB" sz="1400" dirty="0">
                <a:solidFill>
                  <a:srgbClr val="000000"/>
                </a:solidFill>
                <a:latin typeface="Consolas"/>
              </a:rPr>
              <a:t>(</a:t>
            </a:r>
            <a:r>
              <a:rPr lang="en-GB" sz="1400" dirty="0" err="1">
                <a:solidFill>
                  <a:srgbClr val="333333"/>
                </a:solidFill>
                <a:latin typeface="Consolas"/>
              </a:rPr>
              <a:t>LinearFunction</a:t>
            </a:r>
            <a:r>
              <a:rPr lang="en-GB" sz="1400" dirty="0">
                <a:solidFill>
                  <a:srgbClr val="000000"/>
                </a:solidFill>
                <a:latin typeface="Consolas"/>
              </a:rPr>
              <a:t>)</a:t>
            </a:r>
            <a:endParaRPr lang="en-GB" sz="1400" dirty="0"/>
          </a:p>
        </p:txBody>
      </p:sp>
    </p:spTree>
    <p:extLst>
      <p:ext uri="{BB962C8B-B14F-4D97-AF65-F5344CB8AC3E}">
        <p14:creationId xmlns:p14="http://schemas.microsoft.com/office/powerpoint/2010/main" val="38631001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683568" y="908720"/>
            <a:ext cx="7772400" cy="720080"/>
          </a:xfrm>
        </p:spPr>
        <p:txBody>
          <a:bodyPr/>
          <a:lstStyle/>
          <a:p>
            <a:pPr algn="ctr"/>
            <a:r>
              <a:rPr lang="en-GB" cap="none" dirty="0"/>
              <a:t>Adding Derivatives</a:t>
            </a:r>
          </a:p>
        </p:txBody>
      </p:sp>
      <p:sp>
        <p:nvSpPr>
          <p:cNvPr id="5" name="Text Placeholder 2"/>
          <p:cNvSpPr txBox="1">
            <a:spLocks/>
          </p:cNvSpPr>
          <p:nvPr/>
        </p:nvSpPr>
        <p:spPr>
          <a:xfrm>
            <a:off x="1187624" y="2263238"/>
            <a:ext cx="6624736" cy="3888432"/>
          </a:xfrm>
          <a:prstGeom prst="rect">
            <a:avLst/>
          </a:prstGeom>
          <a:solidFill>
            <a:schemeClr val="bg1">
              <a:lumMod val="95000"/>
            </a:schemeClr>
          </a:solidFill>
        </p:spPr>
        <p:txBody>
          <a:bodyPr vert="horz" lIns="91440" tIns="45720" rIns="91440" bIns="45720" rtlCol="0" anchor="b">
            <a:no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fontAlgn="t"/>
            <a:r>
              <a:rPr lang="en-GB" sz="1400" b="1" dirty="0">
                <a:solidFill>
                  <a:srgbClr val="FF7700"/>
                </a:solidFill>
                <a:latin typeface="Consolas"/>
              </a:rPr>
              <a:t>from</a:t>
            </a:r>
            <a:r>
              <a:rPr lang="en-GB" sz="1400" dirty="0">
                <a:solidFill>
                  <a:srgbClr val="333333"/>
                </a:solidFill>
                <a:latin typeface="Consolas"/>
              </a:rPr>
              <a:t> </a:t>
            </a:r>
            <a:r>
              <a:rPr lang="en-GB" sz="1400" dirty="0" err="1">
                <a:solidFill>
                  <a:srgbClr val="333333"/>
                </a:solidFill>
                <a:latin typeface="Consolas"/>
              </a:rPr>
              <a:t>mantid.</a:t>
            </a:r>
            <a:r>
              <a:rPr lang="en-GB" sz="1400" dirty="0" err="1">
                <a:solidFill>
                  <a:srgbClr val="000000"/>
                </a:solidFill>
                <a:latin typeface="Consolas"/>
              </a:rPr>
              <a:t>api</a:t>
            </a:r>
            <a:r>
              <a:rPr lang="en-GB" sz="1400" dirty="0">
                <a:solidFill>
                  <a:srgbClr val="333333"/>
                </a:solidFill>
                <a:latin typeface="Consolas"/>
              </a:rPr>
              <a:t> </a:t>
            </a:r>
            <a:r>
              <a:rPr lang="en-GB" sz="1400" b="1" dirty="0">
                <a:solidFill>
                  <a:srgbClr val="FF7700"/>
                </a:solidFill>
                <a:latin typeface="Consolas"/>
              </a:rPr>
              <a:t>import</a:t>
            </a:r>
            <a:r>
              <a:rPr lang="en-GB" sz="1400" dirty="0">
                <a:solidFill>
                  <a:srgbClr val="333333"/>
                </a:solidFill>
                <a:latin typeface="Consolas"/>
              </a:rPr>
              <a:t> IFunction1D</a:t>
            </a:r>
            <a:r>
              <a:rPr lang="en-GB" sz="1400" dirty="0">
                <a:solidFill>
                  <a:srgbClr val="66CC66"/>
                </a:solidFill>
                <a:latin typeface="Consolas"/>
              </a:rPr>
              <a:t>,</a:t>
            </a:r>
            <a:r>
              <a:rPr lang="en-GB" sz="1400" dirty="0">
                <a:solidFill>
                  <a:srgbClr val="333333"/>
                </a:solidFill>
                <a:latin typeface="Consolas"/>
              </a:rPr>
              <a:t> </a:t>
            </a:r>
            <a:r>
              <a:rPr lang="en-GB" sz="1400" dirty="0" err="1">
                <a:solidFill>
                  <a:srgbClr val="333333"/>
                </a:solidFill>
                <a:latin typeface="Consolas"/>
              </a:rPr>
              <a:t>FunctionFactory</a:t>
            </a:r>
            <a:endParaRPr lang="en-GB" sz="1400" dirty="0">
              <a:solidFill>
                <a:srgbClr val="333333"/>
              </a:solidFill>
              <a:latin typeface="Consolas"/>
            </a:endParaRPr>
          </a:p>
          <a:p>
            <a:pPr fontAlgn="t"/>
            <a:r>
              <a:rPr lang="en-GB" sz="1400" dirty="0">
                <a:solidFill>
                  <a:srgbClr val="333333"/>
                </a:solidFill>
                <a:latin typeface="Consolas"/>
              </a:rPr>
              <a:t> </a:t>
            </a:r>
          </a:p>
          <a:p>
            <a:pPr fontAlgn="t"/>
            <a:r>
              <a:rPr lang="en-GB" sz="1400" b="1" dirty="0">
                <a:solidFill>
                  <a:srgbClr val="FF7700"/>
                </a:solidFill>
                <a:latin typeface="Consolas"/>
              </a:rPr>
              <a:t>class</a:t>
            </a:r>
            <a:r>
              <a:rPr lang="en-GB" sz="1400" dirty="0">
                <a:solidFill>
                  <a:srgbClr val="333333"/>
                </a:solidFill>
                <a:latin typeface="Consolas"/>
              </a:rPr>
              <a:t> </a:t>
            </a:r>
            <a:r>
              <a:rPr lang="en-GB" sz="1400" dirty="0" err="1">
                <a:solidFill>
                  <a:srgbClr val="333333"/>
                </a:solidFill>
                <a:latin typeface="Consolas"/>
              </a:rPr>
              <a:t>LinearWithDerivative</a:t>
            </a:r>
            <a:r>
              <a:rPr lang="en-GB" sz="1400" dirty="0">
                <a:solidFill>
                  <a:srgbClr val="000000"/>
                </a:solidFill>
                <a:latin typeface="Consolas"/>
              </a:rPr>
              <a:t>(</a:t>
            </a:r>
            <a:r>
              <a:rPr lang="en-GB" sz="1400" dirty="0">
                <a:solidFill>
                  <a:srgbClr val="333333"/>
                </a:solidFill>
                <a:latin typeface="Consolas"/>
              </a:rPr>
              <a:t>IFunction1D</a:t>
            </a:r>
            <a:r>
              <a:rPr lang="en-GB" sz="1400" dirty="0">
                <a:solidFill>
                  <a:srgbClr val="000000"/>
                </a:solidFill>
                <a:latin typeface="Consolas"/>
              </a:rPr>
              <a:t>)</a:t>
            </a:r>
            <a:r>
              <a:rPr lang="en-GB" sz="1400" dirty="0">
                <a:solidFill>
                  <a:srgbClr val="333333"/>
                </a:solidFill>
                <a:latin typeface="Consolas"/>
              </a:rPr>
              <a:t>:</a:t>
            </a:r>
          </a:p>
          <a:p>
            <a:pPr fontAlgn="t"/>
            <a:endParaRPr lang="en-GB" sz="1400" dirty="0">
              <a:solidFill>
                <a:srgbClr val="333333"/>
              </a:solidFill>
              <a:latin typeface="Consolas"/>
            </a:endParaRPr>
          </a:p>
          <a:p>
            <a:pPr fontAlgn="t"/>
            <a:r>
              <a:rPr lang="en-GB" sz="1400" dirty="0">
                <a:solidFill>
                  <a:srgbClr val="333333"/>
                </a:solidFill>
                <a:latin typeface="Consolas"/>
              </a:rPr>
              <a:t>   </a:t>
            </a:r>
            <a:r>
              <a:rPr lang="en-GB" sz="1400" i="1" dirty="0">
                <a:solidFill>
                  <a:srgbClr val="808080"/>
                </a:solidFill>
                <a:latin typeface="Consolas"/>
              </a:rPr>
              <a:t> # … snipped. Same as previous slide …</a:t>
            </a:r>
            <a:endParaRPr lang="en-GB" sz="1400" dirty="0">
              <a:solidFill>
                <a:srgbClr val="333333"/>
              </a:solidFill>
              <a:latin typeface="Consolas"/>
            </a:endParaRPr>
          </a:p>
          <a:p>
            <a:pPr fontAlgn="t"/>
            <a:endParaRPr lang="en-GB" sz="1400" dirty="0">
              <a:solidFill>
                <a:srgbClr val="333333"/>
              </a:solidFill>
              <a:latin typeface="Consolas"/>
            </a:endParaRPr>
          </a:p>
          <a:p>
            <a:pPr fontAlgn="t"/>
            <a:r>
              <a:rPr lang="en-GB" sz="1400" dirty="0">
                <a:solidFill>
                  <a:srgbClr val="333333"/>
                </a:solidFill>
                <a:latin typeface="Consolas"/>
              </a:rPr>
              <a:t>    </a:t>
            </a:r>
            <a:r>
              <a:rPr lang="en-GB" sz="1400" b="1" dirty="0" err="1">
                <a:solidFill>
                  <a:srgbClr val="FF7700"/>
                </a:solidFill>
                <a:latin typeface="Consolas"/>
              </a:rPr>
              <a:t>def</a:t>
            </a:r>
            <a:r>
              <a:rPr lang="en-GB" sz="1400" dirty="0">
                <a:solidFill>
                  <a:srgbClr val="333333"/>
                </a:solidFill>
                <a:latin typeface="Consolas"/>
              </a:rPr>
              <a:t> functionDeriv1D</a:t>
            </a:r>
            <a:r>
              <a:rPr lang="en-GB" sz="1400" dirty="0">
                <a:solidFill>
                  <a:srgbClr val="000000"/>
                </a:solidFill>
                <a:latin typeface="Consolas"/>
              </a:rPr>
              <a:t>(</a:t>
            </a:r>
            <a:r>
              <a:rPr lang="en-GB" sz="1400" dirty="0">
                <a:solidFill>
                  <a:srgbClr val="008000"/>
                </a:solidFill>
                <a:latin typeface="Consolas"/>
              </a:rPr>
              <a:t>self</a:t>
            </a:r>
            <a:r>
              <a:rPr lang="en-GB" sz="1400" dirty="0">
                <a:solidFill>
                  <a:srgbClr val="66CC66"/>
                </a:solidFill>
                <a:latin typeface="Consolas"/>
              </a:rPr>
              <a:t>,</a:t>
            </a:r>
            <a:r>
              <a:rPr lang="en-GB" sz="1400" dirty="0">
                <a:solidFill>
                  <a:srgbClr val="333333"/>
                </a:solidFill>
                <a:latin typeface="Consolas"/>
              </a:rPr>
              <a:t> x</a:t>
            </a:r>
            <a:r>
              <a:rPr lang="en-GB" sz="1400" dirty="0">
                <a:solidFill>
                  <a:srgbClr val="66CC66"/>
                </a:solidFill>
                <a:latin typeface="Consolas"/>
              </a:rPr>
              <a:t>,</a:t>
            </a:r>
            <a:r>
              <a:rPr lang="en-GB" sz="1400" dirty="0">
                <a:solidFill>
                  <a:srgbClr val="333333"/>
                </a:solidFill>
                <a:latin typeface="Consolas"/>
              </a:rPr>
              <a:t> </a:t>
            </a:r>
            <a:r>
              <a:rPr lang="en-GB" sz="1400" dirty="0" err="1">
                <a:solidFill>
                  <a:srgbClr val="333333"/>
                </a:solidFill>
                <a:latin typeface="Consolas"/>
              </a:rPr>
              <a:t>jacobian</a:t>
            </a:r>
            <a:r>
              <a:rPr lang="en-GB" sz="1400" dirty="0">
                <a:solidFill>
                  <a:srgbClr val="000000"/>
                </a:solidFill>
                <a:latin typeface="Consolas"/>
              </a:rPr>
              <a:t>)</a:t>
            </a:r>
            <a:r>
              <a:rPr lang="en-GB" sz="1400" dirty="0">
                <a:solidFill>
                  <a:srgbClr val="333333"/>
                </a:solidFill>
                <a:latin typeface="Consolas"/>
              </a:rPr>
              <a:t>:</a:t>
            </a:r>
          </a:p>
          <a:p>
            <a:pPr fontAlgn="t"/>
            <a:r>
              <a:rPr lang="en-GB" sz="1400" dirty="0">
                <a:solidFill>
                  <a:srgbClr val="333333"/>
                </a:solidFill>
                <a:latin typeface="Consolas"/>
              </a:rPr>
              <a:t>        </a:t>
            </a:r>
            <a:r>
              <a:rPr lang="en-GB" sz="1400" i="1" dirty="0">
                <a:solidFill>
                  <a:srgbClr val="808080"/>
                </a:solidFill>
                <a:latin typeface="Consolas"/>
              </a:rPr>
              <a:t># Compute the matrix of partial derivatives</a:t>
            </a:r>
            <a:endParaRPr lang="en-GB" sz="1400" dirty="0">
              <a:solidFill>
                <a:srgbClr val="333333"/>
              </a:solidFill>
              <a:latin typeface="Consolas"/>
            </a:endParaRPr>
          </a:p>
          <a:p>
            <a:pPr fontAlgn="t"/>
            <a:r>
              <a:rPr lang="en-GB" sz="1400" dirty="0">
                <a:solidFill>
                  <a:srgbClr val="333333"/>
                </a:solidFill>
                <a:latin typeface="Consolas"/>
              </a:rPr>
              <a:t>        </a:t>
            </a:r>
            <a:r>
              <a:rPr lang="en-GB" sz="1400" b="1" dirty="0">
                <a:solidFill>
                  <a:srgbClr val="FF7700"/>
                </a:solidFill>
                <a:latin typeface="Consolas"/>
              </a:rPr>
              <a:t>for</a:t>
            </a:r>
            <a:r>
              <a:rPr lang="en-GB" sz="1400" dirty="0">
                <a:solidFill>
                  <a:srgbClr val="333333"/>
                </a:solidFill>
                <a:latin typeface="Consolas"/>
              </a:rPr>
              <a:t> </a:t>
            </a:r>
            <a:r>
              <a:rPr lang="en-GB" sz="1400" dirty="0" err="1">
                <a:solidFill>
                  <a:srgbClr val="333333"/>
                </a:solidFill>
                <a:latin typeface="Consolas"/>
              </a:rPr>
              <a:t>i</a:t>
            </a:r>
            <a:r>
              <a:rPr lang="en-GB" sz="1400" dirty="0">
                <a:solidFill>
                  <a:srgbClr val="66CC66"/>
                </a:solidFill>
                <a:latin typeface="Consolas"/>
              </a:rPr>
              <a:t>,</a:t>
            </a:r>
            <a:r>
              <a:rPr lang="en-GB" sz="1400" dirty="0">
                <a:solidFill>
                  <a:srgbClr val="333333"/>
                </a:solidFill>
                <a:latin typeface="Consolas"/>
              </a:rPr>
              <a:t> </a:t>
            </a:r>
            <a:r>
              <a:rPr lang="en-GB" sz="1400" dirty="0" err="1">
                <a:solidFill>
                  <a:srgbClr val="333333"/>
                </a:solidFill>
                <a:latin typeface="Consolas"/>
              </a:rPr>
              <a:t>x_i</a:t>
            </a:r>
            <a:r>
              <a:rPr lang="en-GB" sz="1400" dirty="0">
                <a:solidFill>
                  <a:srgbClr val="333333"/>
                </a:solidFill>
                <a:latin typeface="Consolas"/>
              </a:rPr>
              <a:t> </a:t>
            </a:r>
            <a:r>
              <a:rPr lang="en-GB" sz="1400" b="1" dirty="0">
                <a:solidFill>
                  <a:srgbClr val="FF7700"/>
                </a:solidFill>
                <a:latin typeface="Consolas"/>
              </a:rPr>
              <a:t>in</a:t>
            </a:r>
            <a:r>
              <a:rPr lang="en-GB" sz="1400" dirty="0">
                <a:solidFill>
                  <a:srgbClr val="333333"/>
                </a:solidFill>
                <a:latin typeface="Consolas"/>
              </a:rPr>
              <a:t> </a:t>
            </a:r>
            <a:r>
              <a:rPr lang="en-GB" sz="1400" dirty="0">
                <a:solidFill>
                  <a:srgbClr val="008000"/>
                </a:solidFill>
                <a:latin typeface="Consolas"/>
              </a:rPr>
              <a:t>enumerate</a:t>
            </a:r>
            <a:r>
              <a:rPr lang="en-GB" sz="1400" dirty="0">
                <a:solidFill>
                  <a:srgbClr val="000000"/>
                </a:solidFill>
                <a:latin typeface="Consolas"/>
              </a:rPr>
              <a:t>(</a:t>
            </a:r>
            <a:r>
              <a:rPr lang="en-GB" sz="1400" dirty="0">
                <a:solidFill>
                  <a:srgbClr val="333333"/>
                </a:solidFill>
                <a:latin typeface="Consolas"/>
              </a:rPr>
              <a:t>x</a:t>
            </a:r>
            <a:r>
              <a:rPr lang="en-GB" sz="1400" dirty="0">
                <a:solidFill>
                  <a:srgbClr val="000000"/>
                </a:solidFill>
                <a:latin typeface="Consolas"/>
              </a:rPr>
              <a:t>)</a:t>
            </a:r>
            <a:r>
              <a:rPr lang="en-GB" sz="1400" dirty="0">
                <a:solidFill>
                  <a:srgbClr val="333333"/>
                </a:solidFill>
                <a:latin typeface="Consolas"/>
              </a:rPr>
              <a:t>:</a:t>
            </a:r>
          </a:p>
          <a:p>
            <a:pPr fontAlgn="t"/>
            <a:r>
              <a:rPr lang="en-GB" sz="1400" dirty="0">
                <a:solidFill>
                  <a:srgbClr val="333333"/>
                </a:solidFill>
                <a:latin typeface="Consolas"/>
              </a:rPr>
              <a:t>          </a:t>
            </a:r>
            <a:r>
              <a:rPr lang="en-GB" sz="1400" dirty="0" err="1">
                <a:solidFill>
                  <a:srgbClr val="333333"/>
                </a:solidFill>
                <a:latin typeface="Consolas"/>
              </a:rPr>
              <a:t>jacobian.</a:t>
            </a:r>
            <a:r>
              <a:rPr lang="en-GB" sz="1400" dirty="0" err="1">
                <a:solidFill>
                  <a:srgbClr val="008000"/>
                </a:solidFill>
                <a:latin typeface="Consolas"/>
              </a:rPr>
              <a:t>set</a:t>
            </a:r>
            <a:r>
              <a:rPr lang="en-GB" sz="1400" dirty="0">
                <a:solidFill>
                  <a:srgbClr val="000000"/>
                </a:solidFill>
                <a:latin typeface="Consolas"/>
              </a:rPr>
              <a:t>(</a:t>
            </a:r>
            <a:r>
              <a:rPr lang="en-GB" sz="1400" dirty="0" err="1">
                <a:solidFill>
                  <a:srgbClr val="333333"/>
                </a:solidFill>
                <a:latin typeface="Consolas"/>
              </a:rPr>
              <a:t>i</a:t>
            </a:r>
            <a:r>
              <a:rPr lang="en-GB" sz="1400" dirty="0">
                <a:solidFill>
                  <a:srgbClr val="66CC66"/>
                </a:solidFill>
                <a:latin typeface="Consolas"/>
              </a:rPr>
              <a:t>,</a:t>
            </a:r>
            <a:r>
              <a:rPr lang="en-GB" sz="1400" dirty="0">
                <a:solidFill>
                  <a:srgbClr val="333333"/>
                </a:solidFill>
                <a:latin typeface="Consolas"/>
              </a:rPr>
              <a:t> </a:t>
            </a:r>
            <a:r>
              <a:rPr lang="en-GB" sz="1400" dirty="0">
                <a:solidFill>
                  <a:srgbClr val="FF4500"/>
                </a:solidFill>
                <a:latin typeface="Consolas"/>
              </a:rPr>
              <a:t>0</a:t>
            </a:r>
            <a:r>
              <a:rPr lang="en-GB" sz="1400" dirty="0">
                <a:solidFill>
                  <a:srgbClr val="66CC66"/>
                </a:solidFill>
                <a:latin typeface="Consolas"/>
              </a:rPr>
              <a:t>,</a:t>
            </a:r>
            <a:r>
              <a:rPr lang="en-GB" sz="1400" dirty="0">
                <a:solidFill>
                  <a:srgbClr val="333333"/>
                </a:solidFill>
                <a:latin typeface="Consolas"/>
              </a:rPr>
              <a:t> </a:t>
            </a:r>
            <a:r>
              <a:rPr lang="en-GB" sz="1400" dirty="0">
                <a:solidFill>
                  <a:srgbClr val="FF4500"/>
                </a:solidFill>
                <a:latin typeface="Consolas"/>
              </a:rPr>
              <a:t>1</a:t>
            </a:r>
            <a:r>
              <a:rPr lang="en-GB" sz="1400" dirty="0">
                <a:solidFill>
                  <a:srgbClr val="000000"/>
                </a:solidFill>
                <a:latin typeface="Consolas"/>
              </a:rPr>
              <a:t>)</a:t>
            </a:r>
            <a:r>
              <a:rPr lang="en-GB" sz="1400" dirty="0">
                <a:solidFill>
                  <a:srgbClr val="333333"/>
                </a:solidFill>
                <a:latin typeface="Consolas"/>
              </a:rPr>
              <a:t> </a:t>
            </a:r>
            <a:r>
              <a:rPr lang="en-GB" sz="1400" i="1" dirty="0">
                <a:solidFill>
                  <a:srgbClr val="808080"/>
                </a:solidFill>
                <a:latin typeface="Consolas"/>
              </a:rPr>
              <a:t># </a:t>
            </a:r>
            <a:r>
              <a:rPr lang="en-GB" sz="1400" i="1" dirty="0" err="1">
                <a:solidFill>
                  <a:srgbClr val="808080"/>
                </a:solidFill>
                <a:latin typeface="Consolas"/>
              </a:rPr>
              <a:t>paramter</a:t>
            </a:r>
            <a:r>
              <a:rPr lang="en-GB" sz="1400" i="1" dirty="0">
                <a:solidFill>
                  <a:srgbClr val="808080"/>
                </a:solidFill>
                <a:latin typeface="Consolas"/>
              </a:rPr>
              <a:t> at index 0</a:t>
            </a:r>
            <a:endParaRPr lang="en-GB" sz="1400" dirty="0">
              <a:solidFill>
                <a:srgbClr val="333333"/>
              </a:solidFill>
              <a:latin typeface="Consolas"/>
            </a:endParaRPr>
          </a:p>
          <a:p>
            <a:pPr fontAlgn="t"/>
            <a:r>
              <a:rPr lang="en-GB" sz="1400" dirty="0">
                <a:solidFill>
                  <a:srgbClr val="333333"/>
                </a:solidFill>
                <a:latin typeface="Consolas"/>
              </a:rPr>
              <a:t>          </a:t>
            </a:r>
            <a:r>
              <a:rPr lang="en-GB" sz="1400" dirty="0" err="1">
                <a:solidFill>
                  <a:srgbClr val="333333"/>
                </a:solidFill>
                <a:latin typeface="Consolas"/>
              </a:rPr>
              <a:t>jacobian.</a:t>
            </a:r>
            <a:r>
              <a:rPr lang="en-GB" sz="1400" dirty="0" err="1">
                <a:solidFill>
                  <a:srgbClr val="008000"/>
                </a:solidFill>
                <a:latin typeface="Consolas"/>
              </a:rPr>
              <a:t>set</a:t>
            </a:r>
            <a:r>
              <a:rPr lang="en-GB" sz="1400" dirty="0">
                <a:solidFill>
                  <a:srgbClr val="000000"/>
                </a:solidFill>
                <a:latin typeface="Consolas"/>
              </a:rPr>
              <a:t>(</a:t>
            </a:r>
            <a:r>
              <a:rPr lang="en-GB" sz="1400" dirty="0" err="1">
                <a:solidFill>
                  <a:srgbClr val="333333"/>
                </a:solidFill>
                <a:latin typeface="Consolas"/>
              </a:rPr>
              <a:t>i</a:t>
            </a:r>
            <a:r>
              <a:rPr lang="en-GB" sz="1400" dirty="0">
                <a:solidFill>
                  <a:srgbClr val="66CC66"/>
                </a:solidFill>
                <a:latin typeface="Consolas"/>
              </a:rPr>
              <a:t>,</a:t>
            </a:r>
            <a:r>
              <a:rPr lang="en-GB" sz="1400" dirty="0">
                <a:solidFill>
                  <a:srgbClr val="333333"/>
                </a:solidFill>
                <a:latin typeface="Consolas"/>
              </a:rPr>
              <a:t> </a:t>
            </a:r>
            <a:r>
              <a:rPr lang="en-GB" sz="1400" dirty="0">
                <a:solidFill>
                  <a:srgbClr val="FF4500"/>
                </a:solidFill>
                <a:latin typeface="Consolas"/>
              </a:rPr>
              <a:t>1</a:t>
            </a:r>
            <a:r>
              <a:rPr lang="en-GB" sz="1400" dirty="0">
                <a:solidFill>
                  <a:srgbClr val="66CC66"/>
                </a:solidFill>
                <a:latin typeface="Consolas"/>
              </a:rPr>
              <a:t>,</a:t>
            </a:r>
            <a:r>
              <a:rPr lang="en-GB" sz="1400" dirty="0">
                <a:solidFill>
                  <a:srgbClr val="333333"/>
                </a:solidFill>
                <a:latin typeface="Consolas"/>
              </a:rPr>
              <a:t> </a:t>
            </a:r>
            <a:r>
              <a:rPr lang="en-GB" sz="1400" dirty="0" err="1">
                <a:solidFill>
                  <a:srgbClr val="333333"/>
                </a:solidFill>
                <a:latin typeface="Consolas"/>
              </a:rPr>
              <a:t>x_i</a:t>
            </a:r>
            <a:r>
              <a:rPr lang="en-GB" sz="1400" dirty="0">
                <a:solidFill>
                  <a:srgbClr val="000000"/>
                </a:solidFill>
                <a:latin typeface="Consolas"/>
              </a:rPr>
              <a:t>)</a:t>
            </a:r>
            <a:r>
              <a:rPr lang="en-GB" sz="1400" dirty="0">
                <a:solidFill>
                  <a:srgbClr val="333333"/>
                </a:solidFill>
                <a:latin typeface="Consolas"/>
              </a:rPr>
              <a:t> </a:t>
            </a:r>
            <a:r>
              <a:rPr lang="en-GB" sz="1400" i="1" dirty="0">
                <a:solidFill>
                  <a:srgbClr val="808080"/>
                </a:solidFill>
                <a:latin typeface="Consolas"/>
              </a:rPr>
              <a:t># </a:t>
            </a:r>
            <a:r>
              <a:rPr lang="en-GB" sz="1400" i="1" dirty="0" err="1">
                <a:solidFill>
                  <a:srgbClr val="808080"/>
                </a:solidFill>
                <a:latin typeface="Consolas"/>
              </a:rPr>
              <a:t>paramter</a:t>
            </a:r>
            <a:r>
              <a:rPr lang="en-GB" sz="1400" i="1" dirty="0">
                <a:solidFill>
                  <a:srgbClr val="808080"/>
                </a:solidFill>
                <a:latin typeface="Consolas"/>
              </a:rPr>
              <a:t> at index 1</a:t>
            </a:r>
            <a:endParaRPr lang="en-GB" sz="1400" dirty="0">
              <a:solidFill>
                <a:srgbClr val="333333"/>
              </a:solidFill>
              <a:latin typeface="Consolas"/>
            </a:endParaRPr>
          </a:p>
          <a:p>
            <a:pPr fontAlgn="t"/>
            <a:endParaRPr lang="en-GB" sz="1400" dirty="0">
              <a:solidFill>
                <a:srgbClr val="333333"/>
              </a:solidFill>
              <a:latin typeface="Consolas"/>
            </a:endParaRPr>
          </a:p>
          <a:p>
            <a:pPr fontAlgn="t"/>
            <a:r>
              <a:rPr lang="en-GB" sz="1400" dirty="0">
                <a:solidFill>
                  <a:srgbClr val="333333"/>
                </a:solidFill>
                <a:latin typeface="Consolas"/>
              </a:rPr>
              <a:t> </a:t>
            </a:r>
          </a:p>
          <a:p>
            <a:pPr fontAlgn="t"/>
            <a:r>
              <a:rPr lang="en-GB" sz="1400" i="1" dirty="0">
                <a:solidFill>
                  <a:srgbClr val="808080"/>
                </a:solidFill>
                <a:latin typeface="Consolas"/>
              </a:rPr>
              <a:t># Register with </a:t>
            </a:r>
            <a:r>
              <a:rPr lang="en-GB" sz="1400" i="1" dirty="0" err="1">
                <a:solidFill>
                  <a:srgbClr val="808080"/>
                </a:solidFill>
                <a:latin typeface="Consolas"/>
              </a:rPr>
              <a:t>Mantid</a:t>
            </a:r>
            <a:endParaRPr lang="en-GB" sz="1400" dirty="0">
              <a:solidFill>
                <a:srgbClr val="333333"/>
              </a:solidFill>
              <a:latin typeface="Consolas"/>
            </a:endParaRPr>
          </a:p>
          <a:p>
            <a:pPr fontAlgn="t"/>
            <a:r>
              <a:rPr lang="en-GB" sz="1400" dirty="0" err="1">
                <a:solidFill>
                  <a:srgbClr val="333333"/>
                </a:solidFill>
                <a:latin typeface="Consolas"/>
              </a:rPr>
              <a:t>FunctionFactory.</a:t>
            </a:r>
            <a:r>
              <a:rPr lang="en-GB" sz="1400" dirty="0" err="1">
                <a:solidFill>
                  <a:srgbClr val="000000"/>
                </a:solidFill>
                <a:latin typeface="Consolas"/>
              </a:rPr>
              <a:t>subscribe</a:t>
            </a:r>
            <a:r>
              <a:rPr lang="en-GB" sz="1400" dirty="0">
                <a:solidFill>
                  <a:srgbClr val="000000"/>
                </a:solidFill>
                <a:latin typeface="Consolas"/>
              </a:rPr>
              <a:t>(</a:t>
            </a:r>
            <a:r>
              <a:rPr lang="en-GB" sz="1400" dirty="0" err="1">
                <a:solidFill>
                  <a:srgbClr val="333333"/>
                </a:solidFill>
                <a:latin typeface="Consolas"/>
              </a:rPr>
              <a:t>LinearWithDerivative</a:t>
            </a:r>
            <a:r>
              <a:rPr lang="en-GB" sz="1400" dirty="0">
                <a:solidFill>
                  <a:srgbClr val="000000"/>
                </a:solidFill>
                <a:latin typeface="Consolas"/>
              </a:rPr>
              <a:t>)</a:t>
            </a:r>
            <a:endParaRPr lang="en-GB" sz="1400" dirty="0"/>
          </a:p>
        </p:txBody>
      </p:sp>
      <p:sp>
        <p:nvSpPr>
          <p:cNvPr id="6" name="Text Placeholder 2"/>
          <p:cNvSpPr>
            <a:spLocks noGrp="1"/>
          </p:cNvSpPr>
          <p:nvPr>
            <p:ph type="body" idx="1"/>
          </p:nvPr>
        </p:nvSpPr>
        <p:spPr>
          <a:xfrm>
            <a:off x="737647" y="1623027"/>
            <a:ext cx="7811145" cy="698585"/>
          </a:xfrm>
        </p:spPr>
        <p:txBody>
          <a:bodyPr>
            <a:noAutofit/>
          </a:bodyPr>
          <a:lstStyle/>
          <a:p>
            <a:pPr marL="342900" indent="-342900" fontAlgn="t">
              <a:buFont typeface="Arial" panose="020B0604020202020204" pitchFamily="34" charset="0"/>
              <a:buChar char="•"/>
            </a:pPr>
            <a:r>
              <a:rPr lang="en-GB" sz="2400" dirty="0">
                <a:solidFill>
                  <a:schemeClr val="tx1"/>
                </a:solidFill>
              </a:rPr>
              <a:t>Analytic derivatives can be added if desired. In most scenarios the numerical ones should be adequate</a:t>
            </a:r>
          </a:p>
        </p:txBody>
      </p:sp>
      <p:sp>
        <p:nvSpPr>
          <p:cNvPr id="7" name="Text Placeholder 2"/>
          <p:cNvSpPr txBox="1">
            <a:spLocks/>
          </p:cNvSpPr>
          <p:nvPr/>
        </p:nvSpPr>
        <p:spPr>
          <a:xfrm>
            <a:off x="737647" y="6093296"/>
            <a:ext cx="8208912" cy="839883"/>
          </a:xfrm>
          <a:prstGeom prst="rect">
            <a:avLst/>
          </a:prstGeom>
        </p:spPr>
        <p:txBody>
          <a:bodyPr vert="horz" lIns="91440" tIns="45720" rIns="91440" bIns="45720" rtlCol="0" anchor="b">
            <a:noAutofit/>
          </a:bodyPr>
          <a:lstStyle>
            <a:lvl1pPr marL="0" indent="0" algn="l"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pPr indent="-342900" fontAlgn="t">
              <a:spcBef>
                <a:spcPts val="0"/>
              </a:spcBef>
              <a:buFont typeface="Arial" panose="020B0604020202020204" pitchFamily="34" charset="0"/>
              <a:buChar char="•"/>
            </a:pPr>
            <a:r>
              <a:rPr lang="en-GB" sz="2400" dirty="0">
                <a:solidFill>
                  <a:schemeClr val="tx1"/>
                </a:solidFill>
              </a:rPr>
              <a:t>For more information see our final training course:</a:t>
            </a:r>
          </a:p>
          <a:p>
            <a:pPr marL="800100" lvl="1" indent="-342900" fontAlgn="t">
              <a:spcBef>
                <a:spcPts val="0"/>
              </a:spcBef>
              <a:buFont typeface="Arial" panose="020B0604020202020204" pitchFamily="34" charset="0"/>
              <a:buChar char="•"/>
            </a:pPr>
            <a:r>
              <a:rPr lang="en-GB" sz="2400" dirty="0">
                <a:solidFill>
                  <a:schemeClr val="tx1"/>
                </a:solidFill>
              </a:rPr>
              <a:t>www.mantidproject.org/Extending_Mantid_With_Python</a:t>
            </a:r>
            <a:endParaRPr lang="en-GB" sz="2000" dirty="0">
              <a:solidFill>
                <a:schemeClr val="tx1"/>
              </a:solidFill>
            </a:endParaRPr>
          </a:p>
        </p:txBody>
      </p:sp>
    </p:spTree>
    <p:extLst>
      <p:ext uri="{BB962C8B-B14F-4D97-AF65-F5344CB8AC3E}">
        <p14:creationId xmlns:p14="http://schemas.microsoft.com/office/powerpoint/2010/main" val="37957398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Available in </a:t>
            </a:r>
            <a:r>
              <a:rPr lang="en-GB" dirty="0" err="1"/>
              <a:t>Mantidplot</a:t>
            </a:r>
            <a:endParaRPr lang="en-GB" dirty="0"/>
          </a:p>
        </p:txBody>
      </p:sp>
      <p:sp>
        <p:nvSpPr>
          <p:cNvPr id="5" name="Content Placeholder 4"/>
          <p:cNvSpPr>
            <a:spLocks noGrp="1"/>
          </p:cNvSpPr>
          <p:nvPr>
            <p:ph idx="1"/>
          </p:nvPr>
        </p:nvSpPr>
        <p:spPr/>
        <p:txBody>
          <a:bodyPr/>
          <a:lstStyle/>
          <a:p>
            <a:endParaRPr lang="en-GB" dirty="0"/>
          </a:p>
        </p:txBody>
      </p:sp>
      <p:pic>
        <p:nvPicPr>
          <p:cNvPr id="7" name="Picture 6"/>
          <p:cNvPicPr>
            <a:picLocks noChangeAspect="1"/>
          </p:cNvPicPr>
          <p:nvPr/>
        </p:nvPicPr>
        <p:blipFill rotWithShape="1">
          <a:blip r:embed="rId2"/>
          <a:srcRect t="8660" r="57481" b="67564"/>
          <a:stretch/>
        </p:blipFill>
        <p:spPr>
          <a:xfrm>
            <a:off x="611560" y="1714544"/>
            <a:ext cx="7775848" cy="4484056"/>
          </a:xfrm>
          <a:prstGeom prst="rect">
            <a:avLst/>
          </a:prstGeom>
        </p:spPr>
      </p:pic>
    </p:spTree>
    <p:extLst>
      <p:ext uri="{BB962C8B-B14F-4D97-AF65-F5344CB8AC3E}">
        <p14:creationId xmlns:p14="http://schemas.microsoft.com/office/powerpoint/2010/main" val="26742300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Linking </a:t>
            </a:r>
            <a:r>
              <a:rPr lang="en-GB" cap="none" dirty="0" err="1"/>
              <a:t>mantid</a:t>
            </a:r>
            <a:r>
              <a:rPr lang="en-GB" cap="none" dirty="0"/>
              <a:t>, </a:t>
            </a:r>
            <a:r>
              <a:rPr lang="en-GB" cap="none" dirty="0" err="1"/>
              <a:t>mcstas</a:t>
            </a:r>
            <a:r>
              <a:rPr lang="en-GB" cap="none" dirty="0"/>
              <a:t> and </a:t>
            </a:r>
            <a:r>
              <a:rPr lang="en-GB" cap="none" dirty="0" err="1"/>
              <a:t>sasview</a:t>
            </a:r>
            <a:endParaRPr lang="en-GB" cap="none" dirty="0"/>
          </a:p>
        </p:txBody>
      </p:sp>
      <p:sp>
        <p:nvSpPr>
          <p:cNvPr id="5" name="Text Placeholder 4"/>
          <p:cNvSpPr>
            <a:spLocks noGrp="1"/>
          </p:cNvSpPr>
          <p:nvPr>
            <p:ph type="body" idx="1"/>
          </p:nvPr>
        </p:nvSpPr>
        <p:spPr/>
        <p:txBody>
          <a:bodyPr/>
          <a:lstStyle/>
          <a:p>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8833" y="1052530"/>
            <a:ext cx="5015880" cy="3354370"/>
          </a:xfrm>
          <a:prstGeom prst="rect">
            <a:avLst/>
          </a:prstGeom>
        </p:spPr>
      </p:pic>
    </p:spTree>
    <p:extLst>
      <p:ext uri="{BB962C8B-B14F-4D97-AF65-F5344CB8AC3E}">
        <p14:creationId xmlns:p14="http://schemas.microsoft.com/office/powerpoint/2010/main" val="35602637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 name="Shape 545"/>
          <p:cNvSpPr>
            <a:spLocks noGrp="1"/>
          </p:cNvSpPr>
          <p:nvPr>
            <p:ph type="title"/>
          </p:nvPr>
        </p:nvSpPr>
        <p:spPr>
          <a:xfrm>
            <a:off x="457200" y="951355"/>
            <a:ext cx="8229600" cy="1143000"/>
          </a:xfrm>
          <a:prstGeom prst="rect">
            <a:avLst/>
          </a:prstGeom>
        </p:spPr>
        <p:txBody>
          <a:bodyPr>
            <a:normAutofit fontScale="90000"/>
          </a:bodyPr>
          <a:lstStyle/>
          <a:p>
            <a:r>
              <a:t>“Full-circle” virtual experiment software integration</a:t>
            </a:r>
          </a:p>
        </p:txBody>
      </p:sp>
      <p:grpSp>
        <p:nvGrpSpPr>
          <p:cNvPr id="559" name="Group 559"/>
          <p:cNvGrpSpPr/>
          <p:nvPr/>
        </p:nvGrpSpPr>
        <p:grpSpPr>
          <a:xfrm>
            <a:off x="416624" y="4998078"/>
            <a:ext cx="1667239" cy="1532158"/>
            <a:chOff x="0" y="-1"/>
            <a:chExt cx="3161578" cy="2905424"/>
          </a:xfrm>
        </p:grpSpPr>
        <p:pic>
          <p:nvPicPr>
            <p:cNvPr id="556" name="image11.png" descr="671496.png"/>
            <p:cNvPicPr>
              <a:picLocks noChangeAspect="1"/>
            </p:cNvPicPr>
            <p:nvPr/>
          </p:nvPicPr>
          <p:blipFill>
            <a:blip r:embed="rId2">
              <a:extLst/>
            </a:blip>
            <a:stretch>
              <a:fillRect/>
            </a:stretch>
          </p:blipFill>
          <p:spPr>
            <a:xfrm>
              <a:off x="535886" y="59464"/>
              <a:ext cx="1935193" cy="1935193"/>
            </a:xfrm>
            <a:prstGeom prst="rect">
              <a:avLst/>
            </a:prstGeom>
            <a:ln w="12700" cap="flat">
              <a:noFill/>
              <a:miter lim="400000"/>
            </a:ln>
            <a:effectLst/>
          </p:spPr>
        </p:pic>
        <p:sp>
          <p:nvSpPr>
            <p:cNvPr id="557" name="Shape 557"/>
            <p:cNvSpPr/>
            <p:nvPr/>
          </p:nvSpPr>
          <p:spPr>
            <a:xfrm>
              <a:off x="0" y="-1"/>
              <a:ext cx="3161578" cy="2905424"/>
            </a:xfrm>
            <a:prstGeom prst="ellipse">
              <a:avLst/>
            </a:prstGeom>
            <a:noFill/>
            <a:ln w="38100" cap="flat">
              <a:solidFill>
                <a:srgbClr val="4F81BD"/>
              </a:solidFill>
              <a:prstDash val="solid"/>
              <a:round/>
            </a:ln>
            <a:effectLst>
              <a:outerShdw blurRad="50800" dist="25400" dir="5400000" rotWithShape="0">
                <a:srgbClr val="000000">
                  <a:alpha val="35000"/>
                </a:srgbClr>
              </a:outerShdw>
            </a:effectLst>
          </p:spPr>
          <p:txBody>
            <a:bodyPr wrap="square" lIns="38915" tIns="38915" rIns="38915" bIns="38915" numCol="1" anchor="ctr">
              <a:noAutofit/>
            </a:bodyPr>
            <a:lstStyle/>
            <a:p>
              <a:pPr defTabSz="829807">
                <a:defRPr sz="3000">
                  <a:latin typeface="Arial"/>
                  <a:ea typeface="Arial"/>
                  <a:cs typeface="Arial"/>
                  <a:sym typeface="Arial"/>
                </a:defRPr>
              </a:pPr>
              <a:endParaRPr sz="1582"/>
            </a:p>
          </p:txBody>
        </p:sp>
        <p:sp>
          <p:nvSpPr>
            <p:cNvPr id="558" name="Shape 558"/>
            <p:cNvSpPr/>
            <p:nvPr/>
          </p:nvSpPr>
          <p:spPr>
            <a:xfrm>
              <a:off x="851566" y="2129209"/>
              <a:ext cx="1556443" cy="67223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8915" tIns="38915" rIns="38915" bIns="38915" numCol="1" anchor="t">
              <a:spAutoFit/>
            </a:bodyPr>
            <a:lstStyle>
              <a:lvl1pPr algn="l" defTabSz="1573690">
                <a:defRPr sz="3400" b="1">
                  <a:latin typeface="Arial"/>
                  <a:ea typeface="Arial"/>
                  <a:cs typeface="Arial"/>
                  <a:sym typeface="Arial"/>
                </a:defRPr>
              </a:lvl1pPr>
            </a:lstStyle>
            <a:p>
              <a:r>
                <a:rPr sz="1793"/>
                <a:t>Mantid</a:t>
              </a:r>
            </a:p>
          </p:txBody>
        </p:sp>
      </p:grpSp>
      <p:sp>
        <p:nvSpPr>
          <p:cNvPr id="560" name="Shape 560"/>
          <p:cNvSpPr/>
          <p:nvPr/>
        </p:nvSpPr>
        <p:spPr>
          <a:xfrm>
            <a:off x="2486665" y="2386024"/>
            <a:ext cx="1667238" cy="1532157"/>
          </a:xfrm>
          <a:prstGeom prst="ellipse">
            <a:avLst/>
          </a:prstGeom>
          <a:ln w="38100">
            <a:solidFill>
              <a:srgbClr val="4F81BD"/>
            </a:solidFill>
          </a:ln>
          <a:effectLst>
            <a:outerShdw blurRad="50800" dist="25400" dir="5400000" rotWithShape="0">
              <a:srgbClr val="000000">
                <a:alpha val="35000"/>
              </a:srgbClr>
            </a:outerShdw>
          </a:effectLst>
        </p:spPr>
        <p:txBody>
          <a:bodyPr lIns="38915" tIns="38915" rIns="38915" bIns="38915" anchor="ctr"/>
          <a:lstStyle/>
          <a:p>
            <a:pPr defTabSz="829807">
              <a:defRPr sz="3000">
                <a:latin typeface="Arial"/>
                <a:ea typeface="Arial"/>
                <a:cs typeface="Arial"/>
                <a:sym typeface="Arial"/>
              </a:defRPr>
            </a:pPr>
            <a:endParaRPr sz="1582"/>
          </a:p>
        </p:txBody>
      </p:sp>
      <p:grpSp>
        <p:nvGrpSpPr>
          <p:cNvPr id="563" name="Group 563"/>
          <p:cNvGrpSpPr/>
          <p:nvPr/>
        </p:nvGrpSpPr>
        <p:grpSpPr>
          <a:xfrm>
            <a:off x="4753751" y="5029437"/>
            <a:ext cx="1667238" cy="1532157"/>
            <a:chOff x="0" y="0"/>
            <a:chExt cx="3161577" cy="2905422"/>
          </a:xfrm>
        </p:grpSpPr>
        <p:sp>
          <p:nvSpPr>
            <p:cNvPr id="561" name="Shape 561"/>
            <p:cNvSpPr/>
            <p:nvPr/>
          </p:nvSpPr>
          <p:spPr>
            <a:xfrm>
              <a:off x="0" y="-1"/>
              <a:ext cx="3161578" cy="2905424"/>
            </a:xfrm>
            <a:prstGeom prst="ellipse">
              <a:avLst/>
            </a:prstGeom>
            <a:noFill/>
            <a:ln w="38100" cap="flat">
              <a:solidFill>
                <a:srgbClr val="4F81BD"/>
              </a:solidFill>
              <a:prstDash val="solid"/>
              <a:round/>
            </a:ln>
            <a:effectLst>
              <a:outerShdw blurRad="50800" dist="25400" dir="5400000" rotWithShape="0">
                <a:srgbClr val="000000">
                  <a:alpha val="35000"/>
                </a:srgbClr>
              </a:outerShdw>
            </a:effectLst>
          </p:spPr>
          <p:txBody>
            <a:bodyPr wrap="square" lIns="38915" tIns="38915" rIns="38915" bIns="38915" numCol="1" anchor="ctr">
              <a:noAutofit/>
            </a:bodyPr>
            <a:lstStyle/>
            <a:p>
              <a:pPr defTabSz="829807">
                <a:defRPr sz="3000">
                  <a:latin typeface="Arial"/>
                  <a:ea typeface="Arial"/>
                  <a:cs typeface="Arial"/>
                  <a:sym typeface="Arial"/>
                </a:defRPr>
              </a:pPr>
              <a:endParaRPr sz="1582"/>
            </a:p>
          </p:txBody>
        </p:sp>
        <p:pic>
          <p:nvPicPr>
            <p:cNvPr id="562" name="image13.png" descr="sasview.png"/>
            <p:cNvPicPr>
              <a:picLocks noChangeAspect="1"/>
            </p:cNvPicPr>
            <p:nvPr/>
          </p:nvPicPr>
          <p:blipFill>
            <a:blip r:embed="rId3">
              <a:extLst/>
            </a:blip>
            <a:srcRect/>
            <a:stretch>
              <a:fillRect/>
            </a:stretch>
          </p:blipFill>
          <p:spPr>
            <a:xfrm>
              <a:off x="591392" y="457610"/>
              <a:ext cx="1987844" cy="1987843"/>
            </a:xfrm>
            <a:prstGeom prst="rect">
              <a:avLst/>
            </a:prstGeom>
            <a:ln w="12700" cap="flat">
              <a:noFill/>
              <a:miter lim="400000"/>
            </a:ln>
            <a:effectLst/>
          </p:spPr>
        </p:pic>
      </p:grpSp>
      <p:sp>
        <p:nvSpPr>
          <p:cNvPr id="564" name="Shape 564"/>
          <p:cNvSpPr/>
          <p:nvPr/>
        </p:nvSpPr>
        <p:spPr>
          <a:xfrm flipV="1">
            <a:off x="1719731" y="3918180"/>
            <a:ext cx="766934" cy="914417"/>
          </a:xfrm>
          <a:prstGeom prst="line">
            <a:avLst/>
          </a:prstGeom>
          <a:ln w="76200">
            <a:solidFill>
              <a:srgbClr val="4F81BD"/>
            </a:solidFill>
            <a:headEnd type="triangle"/>
            <a:tailEnd type="triangle"/>
          </a:ln>
          <a:effectLst>
            <a:outerShdw blurRad="50800" dist="25400" dir="5400000" rotWithShape="0">
              <a:srgbClr val="000000">
                <a:alpha val="35000"/>
              </a:srgbClr>
            </a:outerShdw>
          </a:effectLst>
        </p:spPr>
        <p:txBody>
          <a:bodyPr lIns="38916" tIns="38916" rIns="38916" bIns="38916"/>
          <a:lstStyle/>
          <a:p>
            <a:pPr defTabSz="829807">
              <a:defRPr sz="3000">
                <a:latin typeface="Arial"/>
                <a:ea typeface="Arial"/>
                <a:cs typeface="Arial"/>
                <a:sym typeface="Arial"/>
              </a:defRPr>
            </a:pPr>
            <a:endParaRPr sz="1582"/>
          </a:p>
        </p:txBody>
      </p:sp>
      <p:sp>
        <p:nvSpPr>
          <p:cNvPr id="565" name="Shape 565"/>
          <p:cNvSpPr/>
          <p:nvPr/>
        </p:nvSpPr>
        <p:spPr>
          <a:xfrm>
            <a:off x="2486665" y="6203786"/>
            <a:ext cx="1511646" cy="1"/>
          </a:xfrm>
          <a:prstGeom prst="line">
            <a:avLst/>
          </a:prstGeom>
          <a:ln w="76200">
            <a:solidFill>
              <a:srgbClr val="4F81BD"/>
            </a:solidFill>
            <a:headEnd type="triangle"/>
            <a:tailEnd type="triangle"/>
          </a:ln>
          <a:effectLst>
            <a:outerShdw blurRad="50800" dist="25400" dir="5400000" rotWithShape="0">
              <a:srgbClr val="000000">
                <a:alpha val="35000"/>
              </a:srgbClr>
            </a:outerShdw>
          </a:effectLst>
        </p:spPr>
        <p:txBody>
          <a:bodyPr lIns="38916" tIns="38916" rIns="38916" bIns="38916"/>
          <a:lstStyle/>
          <a:p>
            <a:pPr defTabSz="829807">
              <a:defRPr sz="3000">
                <a:latin typeface="Arial"/>
                <a:ea typeface="Arial"/>
                <a:cs typeface="Arial"/>
                <a:sym typeface="Arial"/>
              </a:defRPr>
            </a:pPr>
            <a:endParaRPr sz="1582"/>
          </a:p>
        </p:txBody>
      </p:sp>
      <p:sp>
        <p:nvSpPr>
          <p:cNvPr id="566" name="Shape 566"/>
          <p:cNvSpPr/>
          <p:nvPr/>
        </p:nvSpPr>
        <p:spPr>
          <a:xfrm flipH="1" flipV="1">
            <a:off x="4235741" y="4041452"/>
            <a:ext cx="598465" cy="791145"/>
          </a:xfrm>
          <a:prstGeom prst="line">
            <a:avLst/>
          </a:prstGeom>
          <a:ln w="76200">
            <a:solidFill>
              <a:srgbClr val="4F81BD"/>
            </a:solidFill>
            <a:headEnd type="triangle"/>
            <a:tailEnd type="triangle"/>
          </a:ln>
          <a:effectLst>
            <a:outerShdw blurRad="50800" dist="25400" dir="5400000" rotWithShape="0">
              <a:srgbClr val="000000">
                <a:alpha val="35000"/>
              </a:srgbClr>
            </a:outerShdw>
          </a:effectLst>
        </p:spPr>
        <p:txBody>
          <a:bodyPr lIns="38916" tIns="38916" rIns="38916" bIns="38916"/>
          <a:lstStyle/>
          <a:p>
            <a:pPr defTabSz="829807">
              <a:defRPr sz="3000">
                <a:latin typeface="Arial"/>
                <a:ea typeface="Arial"/>
                <a:cs typeface="Arial"/>
                <a:sym typeface="Arial"/>
              </a:defRPr>
            </a:pPr>
            <a:endParaRPr sz="1582"/>
          </a:p>
        </p:txBody>
      </p:sp>
      <p:sp>
        <p:nvSpPr>
          <p:cNvPr id="567" name="Shape 567"/>
          <p:cNvSpPr/>
          <p:nvPr/>
        </p:nvSpPr>
        <p:spPr>
          <a:xfrm>
            <a:off x="3943618" y="2361516"/>
            <a:ext cx="1649533" cy="322055"/>
          </a:xfrm>
          <a:prstGeom prst="rect">
            <a:avLst/>
          </a:prstGeom>
          <a:ln w="12700">
            <a:miter lim="400000"/>
          </a:ln>
          <a:extLst>
            <a:ext uri="{C572A759-6A51-4108-AA02-DFA0A04FC94B}">
              <ma14:wrappingTextBoxFlag xmlns:ma14="http://schemas.microsoft.com/office/mac/drawingml/2011/main" xmlns="" val="1"/>
            </a:ext>
          </a:extLst>
        </p:spPr>
        <p:txBody>
          <a:bodyPr wrap="none" lIns="38915" tIns="38915" rIns="38915" bIns="38915">
            <a:spAutoFit/>
          </a:bodyPr>
          <a:lstStyle>
            <a:lvl1pPr algn="l" defTabSz="1573690">
              <a:defRPr sz="3000">
                <a:latin typeface="Helvetica"/>
                <a:ea typeface="Helvetica"/>
                <a:cs typeface="Helvetica"/>
                <a:sym typeface="Helvetica"/>
              </a:defRPr>
            </a:lvl1pPr>
          </a:lstStyle>
          <a:p>
            <a:r>
              <a:rPr sz="1582"/>
              <a:t>Neutron transport</a:t>
            </a:r>
          </a:p>
        </p:txBody>
      </p:sp>
      <p:sp>
        <p:nvSpPr>
          <p:cNvPr id="568" name="Shape 568"/>
          <p:cNvSpPr/>
          <p:nvPr/>
        </p:nvSpPr>
        <p:spPr>
          <a:xfrm>
            <a:off x="416623" y="4563947"/>
            <a:ext cx="987493" cy="322055"/>
          </a:xfrm>
          <a:prstGeom prst="rect">
            <a:avLst/>
          </a:prstGeom>
          <a:ln w="12700">
            <a:miter lim="400000"/>
          </a:ln>
          <a:extLst>
            <a:ext uri="{C572A759-6A51-4108-AA02-DFA0A04FC94B}">
              <ma14:wrappingTextBoxFlag xmlns:ma14="http://schemas.microsoft.com/office/mac/drawingml/2011/main" xmlns="" val="1"/>
            </a:ext>
          </a:extLst>
        </p:spPr>
        <p:txBody>
          <a:bodyPr wrap="none" lIns="38915" tIns="38915" rIns="38915" bIns="38915">
            <a:spAutoFit/>
          </a:bodyPr>
          <a:lstStyle>
            <a:lvl1pPr algn="l" defTabSz="1573690">
              <a:defRPr sz="3000">
                <a:latin typeface="Helvetica"/>
                <a:ea typeface="Helvetica"/>
                <a:cs typeface="Helvetica"/>
                <a:sym typeface="Helvetica"/>
              </a:defRPr>
            </a:lvl1pPr>
          </a:lstStyle>
          <a:p>
            <a:r>
              <a:rPr sz="1582"/>
              <a:t>Reduction</a:t>
            </a:r>
          </a:p>
        </p:txBody>
      </p:sp>
      <p:sp>
        <p:nvSpPr>
          <p:cNvPr id="569" name="Shape 569"/>
          <p:cNvSpPr/>
          <p:nvPr/>
        </p:nvSpPr>
        <p:spPr>
          <a:xfrm>
            <a:off x="5968000" y="4721135"/>
            <a:ext cx="1290460" cy="322055"/>
          </a:xfrm>
          <a:prstGeom prst="rect">
            <a:avLst/>
          </a:prstGeom>
          <a:ln w="12700">
            <a:miter lim="400000"/>
          </a:ln>
          <a:extLst>
            <a:ext uri="{C572A759-6A51-4108-AA02-DFA0A04FC94B}">
              <ma14:wrappingTextBoxFlag xmlns:ma14="http://schemas.microsoft.com/office/mac/drawingml/2011/main" xmlns="" val="1"/>
            </a:ext>
          </a:extLst>
        </p:spPr>
        <p:txBody>
          <a:bodyPr wrap="none" lIns="38915" tIns="38915" rIns="38915" bIns="38915">
            <a:spAutoFit/>
          </a:bodyPr>
          <a:lstStyle>
            <a:lvl1pPr algn="l" defTabSz="1573690">
              <a:defRPr sz="3000">
                <a:latin typeface="Helvetica"/>
                <a:ea typeface="Helvetica"/>
                <a:cs typeface="Helvetica"/>
                <a:sym typeface="Helvetica"/>
              </a:defRPr>
            </a:lvl1pPr>
          </a:lstStyle>
          <a:p>
            <a:r>
              <a:rPr sz="1582"/>
              <a:t>Data analysis</a:t>
            </a:r>
          </a:p>
        </p:txBody>
      </p:sp>
      <p:pic>
        <p:nvPicPr>
          <p:cNvPr id="573" name="pasted-image.tiff"/>
          <p:cNvPicPr>
            <a:picLocks noChangeAspect="1"/>
          </p:cNvPicPr>
          <p:nvPr/>
        </p:nvPicPr>
        <p:blipFill>
          <a:blip r:embed="rId4">
            <a:extLst/>
          </a:blip>
          <a:stretch>
            <a:fillRect/>
          </a:stretch>
        </p:blipFill>
        <p:spPr>
          <a:xfrm>
            <a:off x="6856388" y="5421997"/>
            <a:ext cx="1975221" cy="1111062"/>
          </a:xfrm>
          <a:prstGeom prst="rect">
            <a:avLst/>
          </a:prstGeom>
          <a:ln w="12700">
            <a:miter lim="400000"/>
          </a:ln>
        </p:spPr>
      </p:pic>
      <p:pic>
        <p:nvPicPr>
          <p:cNvPr id="574" name="image13.png" descr="sasview.png"/>
          <p:cNvPicPr>
            <a:picLocks noChangeAspect="1"/>
          </p:cNvPicPr>
          <p:nvPr/>
        </p:nvPicPr>
        <p:blipFill>
          <a:blip r:embed="rId3">
            <a:extLst/>
          </a:blip>
          <a:stretch>
            <a:fillRect/>
          </a:stretch>
        </p:blipFill>
        <p:spPr>
          <a:xfrm rot="1989500">
            <a:off x="7833117" y="4492782"/>
            <a:ext cx="475465" cy="475465"/>
          </a:xfrm>
          <a:prstGeom prst="rect">
            <a:avLst/>
          </a:prstGeom>
          <a:ln w="12700">
            <a:miter lim="400000"/>
          </a:ln>
        </p:spPr>
      </p:pic>
      <p:pic>
        <p:nvPicPr>
          <p:cNvPr id="575" name="image11.png" descr="671496.png"/>
          <p:cNvPicPr>
            <a:picLocks noChangeAspect="1"/>
          </p:cNvPicPr>
          <p:nvPr/>
        </p:nvPicPr>
        <p:blipFill>
          <a:blip r:embed="rId2">
            <a:extLst/>
          </a:blip>
          <a:stretch>
            <a:fillRect/>
          </a:stretch>
        </p:blipFill>
        <p:spPr>
          <a:xfrm rot="19945131">
            <a:off x="7818347" y="5274227"/>
            <a:ext cx="505017" cy="505017"/>
          </a:xfrm>
          <a:prstGeom prst="rect">
            <a:avLst/>
          </a:prstGeom>
          <a:ln w="12700">
            <a:miter lim="400000"/>
          </a:ln>
        </p:spPr>
      </p:pic>
      <p:pic>
        <p:nvPicPr>
          <p:cNvPr id="576" name="mcstas-logo.pdf"/>
          <p:cNvPicPr>
            <a:picLocks noChangeAspect="1"/>
          </p:cNvPicPr>
          <p:nvPr/>
        </p:nvPicPr>
        <p:blipFill>
          <a:blip r:embed="rId5">
            <a:extLst/>
          </a:blip>
          <a:stretch>
            <a:fillRect/>
          </a:stretch>
        </p:blipFill>
        <p:spPr>
          <a:xfrm rot="17445586">
            <a:off x="7336132" y="4995551"/>
            <a:ext cx="676397" cy="397452"/>
          </a:xfrm>
          <a:prstGeom prst="rect">
            <a:avLst/>
          </a:prstGeom>
          <a:ln w="12700">
            <a:miter lim="400000"/>
          </a:ln>
        </p:spPr>
      </p:pic>
      <p:pic>
        <p:nvPicPr>
          <p:cNvPr id="577" name="pasted-image.tiff"/>
          <p:cNvPicPr>
            <a:picLocks noChangeAspect="1"/>
          </p:cNvPicPr>
          <p:nvPr/>
        </p:nvPicPr>
        <p:blipFill>
          <a:blip r:embed="rId6">
            <a:extLst/>
          </a:blip>
          <a:stretch>
            <a:fillRect/>
          </a:stretch>
        </p:blipFill>
        <p:spPr>
          <a:xfrm>
            <a:off x="7297569" y="2348880"/>
            <a:ext cx="1421557" cy="1982699"/>
          </a:xfrm>
          <a:prstGeom prst="rect">
            <a:avLst/>
          </a:prstGeom>
          <a:ln w="12700">
            <a:miter lim="400000"/>
          </a:ln>
        </p:spPr>
      </p:pic>
      <p:pic>
        <p:nvPicPr>
          <p:cNvPr id="578" name="mcstas-logo.pdf"/>
          <p:cNvPicPr>
            <a:picLocks noChangeAspect="1"/>
          </p:cNvPicPr>
          <p:nvPr/>
        </p:nvPicPr>
        <p:blipFill>
          <a:blip r:embed="rId5">
            <a:extLst/>
          </a:blip>
          <a:stretch>
            <a:fillRect/>
          </a:stretch>
        </p:blipFill>
        <p:spPr>
          <a:xfrm rot="32153">
            <a:off x="8171732" y="2664412"/>
            <a:ext cx="416213" cy="254539"/>
          </a:xfrm>
          <a:prstGeom prst="rect">
            <a:avLst/>
          </a:prstGeom>
          <a:ln w="12700">
            <a:miter lim="400000"/>
          </a:ln>
        </p:spPr>
      </p:pic>
      <p:pic>
        <p:nvPicPr>
          <p:cNvPr id="579" name="image13.png" descr="sasview.png"/>
          <p:cNvPicPr>
            <a:picLocks noChangeAspect="1"/>
          </p:cNvPicPr>
          <p:nvPr/>
        </p:nvPicPr>
        <p:blipFill>
          <a:blip r:embed="rId3">
            <a:extLst/>
          </a:blip>
          <a:stretch>
            <a:fillRect/>
          </a:stretch>
        </p:blipFill>
        <p:spPr>
          <a:xfrm rot="9500">
            <a:off x="8219973" y="2970791"/>
            <a:ext cx="319898" cy="319898"/>
          </a:xfrm>
          <a:prstGeom prst="rect">
            <a:avLst/>
          </a:prstGeom>
          <a:ln w="12700">
            <a:miter lim="400000"/>
          </a:ln>
        </p:spPr>
      </p:pic>
      <p:pic>
        <p:nvPicPr>
          <p:cNvPr id="580" name="image11.png" descr="671496.png"/>
          <p:cNvPicPr>
            <a:picLocks noChangeAspect="1"/>
          </p:cNvPicPr>
          <p:nvPr/>
        </p:nvPicPr>
        <p:blipFill>
          <a:blip r:embed="rId2">
            <a:extLst/>
          </a:blip>
          <a:stretch>
            <a:fillRect/>
          </a:stretch>
        </p:blipFill>
        <p:spPr>
          <a:xfrm rot="21585046">
            <a:off x="8219712" y="3426819"/>
            <a:ext cx="320317" cy="320317"/>
          </a:xfrm>
          <a:prstGeom prst="rect">
            <a:avLst/>
          </a:prstGeom>
          <a:ln w="12700">
            <a:miter lim="400000"/>
          </a:ln>
        </p:spPr>
      </p:pic>
      <p:pic>
        <p:nvPicPr>
          <p:cNvPr id="582" name="mcstas-logo.pdf"/>
          <p:cNvPicPr>
            <a:picLocks noChangeAspect="1"/>
          </p:cNvPicPr>
          <p:nvPr/>
        </p:nvPicPr>
        <p:blipFill>
          <a:blip r:embed="rId5">
            <a:extLst/>
          </a:blip>
          <a:stretch>
            <a:fillRect/>
          </a:stretch>
        </p:blipFill>
        <p:spPr>
          <a:xfrm>
            <a:off x="2679708" y="2708638"/>
            <a:ext cx="1334895" cy="784386"/>
          </a:xfrm>
          <a:prstGeom prst="rect">
            <a:avLst/>
          </a:prstGeom>
          <a:ln w="12700">
            <a:miter lim="400000"/>
          </a:ln>
        </p:spPr>
      </p:pic>
      <p:sp>
        <p:nvSpPr>
          <p:cNvPr id="37" name="Shape 969"/>
          <p:cNvSpPr/>
          <p:nvPr/>
        </p:nvSpPr>
        <p:spPr>
          <a:xfrm>
            <a:off x="4144407" y="6631058"/>
            <a:ext cx="4969811" cy="194465"/>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178730124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2" name="pasted-image.png"/>
          <p:cNvPicPr>
            <a:picLocks noChangeAspect="1"/>
          </p:cNvPicPr>
          <p:nvPr/>
        </p:nvPicPr>
        <p:blipFill>
          <a:blip r:embed="rId2">
            <a:extLst/>
          </a:blip>
          <a:stretch>
            <a:fillRect/>
          </a:stretch>
        </p:blipFill>
        <p:spPr>
          <a:xfrm>
            <a:off x="6910671" y="16154"/>
            <a:ext cx="2178396" cy="1658883"/>
          </a:xfrm>
          <a:prstGeom prst="rect">
            <a:avLst/>
          </a:prstGeom>
          <a:ln w="12700">
            <a:miter lim="400000"/>
          </a:ln>
        </p:spPr>
      </p:pic>
      <p:sp>
        <p:nvSpPr>
          <p:cNvPr id="584" name="Shape 584"/>
          <p:cNvSpPr>
            <a:spLocks noGrp="1"/>
          </p:cNvSpPr>
          <p:nvPr>
            <p:ph type="body" idx="1"/>
          </p:nvPr>
        </p:nvSpPr>
        <p:spPr>
          <a:xfrm>
            <a:off x="861715" y="1916062"/>
            <a:ext cx="7290001" cy="5257354"/>
          </a:xfrm>
          <a:prstGeom prst="rect">
            <a:avLst/>
          </a:prstGeom>
        </p:spPr>
        <p:txBody>
          <a:bodyPr>
            <a:normAutofit fontScale="85000" lnSpcReduction="10000"/>
          </a:bodyPr>
          <a:lstStyle/>
          <a:p>
            <a:r>
              <a:rPr dirty="0"/>
              <a:t>Flexible, general simulation utility for neutron scattering experiments.</a:t>
            </a:r>
          </a:p>
          <a:p>
            <a:endParaRPr dirty="0"/>
          </a:p>
          <a:p>
            <a:r>
              <a:rPr dirty="0"/>
              <a:t>Original design for Monte </a:t>
            </a:r>
            <a:r>
              <a:rPr dirty="0" err="1"/>
              <a:t>carlo</a:t>
            </a:r>
            <a:r>
              <a:rPr dirty="0"/>
              <a:t> Simulation of triple axis spectrometers</a:t>
            </a:r>
          </a:p>
          <a:p>
            <a:endParaRPr dirty="0"/>
          </a:p>
          <a:p>
            <a:r>
              <a:rPr dirty="0"/>
              <a:t>Developed at DTU Physics, ILL, PSI, </a:t>
            </a:r>
            <a:r>
              <a:rPr dirty="0" err="1"/>
              <a:t>Uni</a:t>
            </a:r>
            <a:r>
              <a:rPr dirty="0"/>
              <a:t> CPH, </a:t>
            </a:r>
            <a:r>
              <a:rPr b="1" dirty="0"/>
              <a:t>ESS</a:t>
            </a:r>
          </a:p>
          <a:p>
            <a:endParaRPr b="1" dirty="0"/>
          </a:p>
          <a:p>
            <a:r>
              <a:rPr dirty="0"/>
              <a:t>V. 1.0 by K Nielsen &amp; K </a:t>
            </a:r>
            <a:r>
              <a:rPr dirty="0" err="1"/>
              <a:t>Lefmann</a:t>
            </a:r>
            <a:r>
              <a:rPr dirty="0"/>
              <a:t> (1998) RISØ</a:t>
            </a:r>
          </a:p>
          <a:p>
            <a:r>
              <a:rPr dirty="0"/>
              <a:t>Currently 2.5+1 people full time plus students</a:t>
            </a:r>
          </a:p>
        </p:txBody>
      </p:sp>
      <p:pic>
        <p:nvPicPr>
          <p:cNvPr id="585" name="droppedImage.png"/>
          <p:cNvPicPr>
            <a:picLocks noChangeAspect="1"/>
          </p:cNvPicPr>
          <p:nvPr/>
        </p:nvPicPr>
        <p:blipFill>
          <a:blip r:embed="rId3">
            <a:extLst/>
          </a:blip>
          <a:stretch>
            <a:fillRect/>
          </a:stretch>
        </p:blipFill>
        <p:spPr>
          <a:xfrm>
            <a:off x="8151859" y="3356992"/>
            <a:ext cx="910828" cy="879421"/>
          </a:xfrm>
          <a:prstGeom prst="rect">
            <a:avLst/>
          </a:prstGeom>
          <a:ln w="12700">
            <a:miter lim="400000"/>
          </a:ln>
        </p:spPr>
      </p:pic>
      <p:sp>
        <p:nvSpPr>
          <p:cNvPr id="586" name="Shape 586"/>
          <p:cNvSpPr>
            <a:spLocks noGrp="1"/>
          </p:cNvSpPr>
          <p:nvPr>
            <p:ph type="title"/>
          </p:nvPr>
        </p:nvSpPr>
        <p:spPr>
          <a:xfrm>
            <a:off x="457200" y="590054"/>
            <a:ext cx="8075240" cy="1143000"/>
          </a:xfrm>
          <a:prstGeom prst="rect">
            <a:avLst/>
          </a:prstGeom>
        </p:spPr>
        <p:txBody>
          <a:bodyPr/>
          <a:lstStyle/>
          <a:p>
            <a:r>
              <a:rPr dirty="0" err="1"/>
              <a:t>McStas</a:t>
            </a:r>
            <a:r>
              <a:rPr dirty="0"/>
              <a:t> Introduction</a:t>
            </a:r>
          </a:p>
        </p:txBody>
      </p:sp>
      <p:grpSp>
        <p:nvGrpSpPr>
          <p:cNvPr id="599" name="Group 599"/>
          <p:cNvGrpSpPr/>
          <p:nvPr/>
        </p:nvGrpSpPr>
        <p:grpSpPr>
          <a:xfrm>
            <a:off x="8212273" y="4267813"/>
            <a:ext cx="896231" cy="481153"/>
            <a:chOff x="0" y="7348"/>
            <a:chExt cx="1699518" cy="912408"/>
          </a:xfrm>
        </p:grpSpPr>
        <p:sp>
          <p:nvSpPr>
            <p:cNvPr id="597" name="Shape 597"/>
            <p:cNvSpPr/>
            <p:nvPr/>
          </p:nvSpPr>
          <p:spPr>
            <a:xfrm>
              <a:off x="0" y="33837"/>
              <a:ext cx="1687711" cy="870646"/>
            </a:xfrm>
            <a:prstGeom prst="rect">
              <a:avLst/>
            </a:prstGeom>
            <a:noFill/>
            <a:ln w="38100" cap="flat">
              <a:solidFill>
                <a:srgbClr val="008AD6"/>
              </a:solidFill>
              <a:prstDash val="solid"/>
              <a:round/>
            </a:ln>
            <a:effectLst/>
          </p:spPr>
          <p:txBody>
            <a:bodyPr wrap="square" lIns="26789" tIns="26789" rIns="26789" bIns="26789" numCol="1" anchor="ctr">
              <a:noAutofit/>
            </a:bodyPr>
            <a:lstStyle/>
            <a:p>
              <a:pPr marL="28572" marR="28572" defTabSz="315861">
                <a:lnSpc>
                  <a:spcPct val="93000"/>
                </a:lnSpc>
                <a:defRPr sz="3200">
                  <a:uFill>
                    <a:solidFill>
                      <a:srgbClr val="000000"/>
                    </a:solidFill>
                  </a:uFill>
                  <a:latin typeface="Times New Roman"/>
                  <a:ea typeface="Times New Roman"/>
                  <a:cs typeface="Times New Roman"/>
                  <a:sym typeface="Times New Roman"/>
                </a:defRPr>
              </a:pPr>
              <a:endParaRPr sz="1687"/>
            </a:p>
          </p:txBody>
        </p:sp>
        <p:sp>
          <p:nvSpPr>
            <p:cNvPr id="598" name="Shape 598"/>
            <p:cNvSpPr/>
            <p:nvPr/>
          </p:nvSpPr>
          <p:spPr>
            <a:xfrm>
              <a:off x="10416" y="7348"/>
              <a:ext cx="1689102" cy="9124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6697" tIns="6697" rIns="6697" bIns="6697" numCol="1" anchor="ctr">
              <a:spAutoFit/>
            </a:bodyPr>
            <a:lstStyle/>
            <a:p>
              <a:pPr marL="3726" marR="3726" defTabSz="315861">
                <a:lnSpc>
                  <a:spcPct val="96000"/>
                </a:lnSpc>
                <a:buClr>
                  <a:srgbClr val="000000"/>
                </a:buClr>
                <a:buFont typeface="Wingdings"/>
                <a:tabLst>
                  <a:tab pos="368319" algn="l"/>
                  <a:tab pos="723245" algn="l"/>
                  <a:tab pos="904056" algn="l"/>
                </a:tabLst>
                <a:defRPr sz="3200">
                  <a:uFill>
                    <a:solidFill>
                      <a:srgbClr val="000000"/>
                    </a:solidFill>
                  </a:uFill>
                  <a:latin typeface="Times New Roman"/>
                  <a:ea typeface="Times New Roman"/>
                  <a:cs typeface="Times New Roman"/>
                  <a:sym typeface="Times New Roman"/>
                </a:defRPr>
              </a:pPr>
              <a:r>
                <a:rPr sz="1055" dirty="0">
                  <a:sym typeface="Verdana"/>
                </a:rPr>
                <a:t> GNU GPL license</a:t>
              </a:r>
            </a:p>
            <a:p>
              <a:pPr marL="3726" marR="3726" defTabSz="315861">
                <a:lnSpc>
                  <a:spcPct val="96000"/>
                </a:lnSpc>
                <a:buClr>
                  <a:srgbClr val="000000"/>
                </a:buClr>
                <a:buFont typeface="Wingdings"/>
                <a:tabLst>
                  <a:tab pos="368319" algn="l"/>
                  <a:tab pos="723245" algn="l"/>
                  <a:tab pos="904056" algn="l"/>
                </a:tabLst>
                <a:defRPr sz="2000">
                  <a:uFill>
                    <a:solidFill>
                      <a:srgbClr val="000000"/>
                    </a:solidFill>
                  </a:uFill>
                  <a:latin typeface="+mn-lt"/>
                  <a:ea typeface="+mn-ea"/>
                  <a:cs typeface="+mn-cs"/>
                  <a:sym typeface="Verdana"/>
                </a:defRPr>
              </a:pPr>
              <a:r>
                <a:rPr sz="1055" dirty="0"/>
                <a:t>Open Source</a:t>
              </a:r>
            </a:p>
          </p:txBody>
        </p:sp>
      </p:grpSp>
      <p:sp>
        <p:nvSpPr>
          <p:cNvPr id="601" name="Shape 601"/>
          <p:cNvSpPr/>
          <p:nvPr/>
        </p:nvSpPr>
        <p:spPr>
          <a:xfrm>
            <a:off x="6938611" y="1526510"/>
            <a:ext cx="3141018" cy="300199"/>
          </a:xfrm>
          <a:prstGeom prst="rect">
            <a:avLst/>
          </a:prstGeom>
          <a:ln w="12700">
            <a:miter lim="400000"/>
          </a:ln>
          <a:extLst>
            <a:ext uri="{C572A759-6A51-4108-AA02-DFA0A04FC94B}">
              <ma14:wrappingTextBoxFlag xmlns:ma14="http://schemas.microsoft.com/office/mac/drawingml/2011/main" xmlns="" val="1"/>
            </a:ext>
          </a:extLst>
        </p:spPr>
        <p:txBody>
          <a:bodyPr lIns="20092" tIns="20092" rIns="20092" bIns="20092">
            <a:spAutoFit/>
          </a:bodyPr>
          <a:lstStyle/>
          <a:p>
            <a:pPr algn="l">
              <a:buClr>
                <a:srgbClr val="000000"/>
              </a:buClr>
              <a:defRPr sz="3200">
                <a:uFill>
                  <a:solidFill>
                    <a:srgbClr val="000000"/>
                  </a:solidFill>
                </a:uFill>
                <a:latin typeface="+mn-lt"/>
                <a:ea typeface="+mn-ea"/>
                <a:cs typeface="+mn-cs"/>
                <a:sym typeface="Verdana"/>
              </a:defRPr>
            </a:pPr>
            <a:r>
              <a:rPr sz="1687" dirty="0">
                <a:hlinkClick r:id="rId4"/>
              </a:rPr>
              <a:t>http://www.mcstas.org</a:t>
            </a:r>
          </a:p>
        </p:txBody>
      </p:sp>
      <p:pic>
        <p:nvPicPr>
          <p:cNvPr id="606" name="mcstas-logo.pdf"/>
          <p:cNvPicPr>
            <a:picLocks noChangeAspect="1"/>
          </p:cNvPicPr>
          <p:nvPr/>
        </p:nvPicPr>
        <p:blipFill>
          <a:blip r:embed="rId5">
            <a:extLst/>
          </a:blip>
          <a:stretch>
            <a:fillRect/>
          </a:stretch>
        </p:blipFill>
        <p:spPr>
          <a:xfrm>
            <a:off x="8135686" y="6039777"/>
            <a:ext cx="991661" cy="582701"/>
          </a:xfrm>
          <a:prstGeom prst="rect">
            <a:avLst/>
          </a:prstGeom>
          <a:ln w="12700">
            <a:miter lim="400000"/>
          </a:ln>
        </p:spPr>
      </p:pic>
      <p:sp>
        <p:nvSpPr>
          <p:cNvPr id="22" name="Shape 969"/>
          <p:cNvSpPr/>
          <p:nvPr/>
        </p:nvSpPr>
        <p:spPr>
          <a:xfrm>
            <a:off x="4144407" y="6631058"/>
            <a:ext cx="4969811" cy="194465"/>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65763963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Shape 615"/>
          <p:cNvSpPr/>
          <p:nvPr/>
        </p:nvSpPr>
        <p:spPr>
          <a:xfrm>
            <a:off x="730551" y="2204516"/>
            <a:ext cx="7290001" cy="5257354"/>
          </a:xfrm>
          <a:prstGeom prst="rect">
            <a:avLst/>
          </a:prstGeom>
          <a:ln w="12700"/>
          <a:extLst>
            <a:ext uri="{C572A759-6A51-4108-AA02-DFA0A04FC94B}">
              <ma14:wrappingTextBoxFlag xmlns:ma14="http://schemas.microsoft.com/office/mac/drawingml/2011/main" xmlns="" val="1"/>
            </a:ext>
          </a:extLst>
        </p:spPr>
        <p:txBody>
          <a:bodyPr lIns="0" tIns="0" rIns="0" bIns="0"/>
          <a:lstStyle/>
          <a:p>
            <a:pPr marL="95428" indent="-95428" defTabSz="904056">
              <a:spcBef>
                <a:spcPts val="369"/>
              </a:spcBef>
              <a:buClr>
                <a:srgbClr val="AD4642"/>
              </a:buClr>
              <a:buSzPct val="100000"/>
              <a:buChar char="•"/>
              <a:defRPr sz="3200">
                <a:uFill>
                  <a:solidFill>
                    <a:srgbClr val="000000"/>
                  </a:solidFill>
                </a:uFill>
                <a:latin typeface="+mn-lt"/>
                <a:ea typeface="+mn-ea"/>
                <a:cs typeface="+mn-cs"/>
                <a:sym typeface="Verdana"/>
              </a:defRPr>
            </a:pPr>
            <a:endParaRPr sz="1687" dirty="0"/>
          </a:p>
          <a:p>
            <a:pPr marL="95428" indent="-95428" defTabSz="904056">
              <a:spcBef>
                <a:spcPts val="369"/>
              </a:spcBef>
              <a:buClr>
                <a:srgbClr val="AD4642"/>
              </a:buClr>
              <a:buSzPct val="100000"/>
              <a:buChar char="•"/>
              <a:defRPr sz="3200">
                <a:uFill>
                  <a:solidFill>
                    <a:srgbClr val="000000"/>
                  </a:solidFill>
                </a:uFill>
                <a:latin typeface="+mn-lt"/>
                <a:ea typeface="+mn-ea"/>
                <a:cs typeface="+mn-cs"/>
                <a:sym typeface="Verdana"/>
              </a:defRPr>
            </a:pPr>
            <a:endParaRPr sz="1687" dirty="0"/>
          </a:p>
          <a:p>
            <a:pPr marL="95428" indent="-95428" defTabSz="904056">
              <a:spcBef>
                <a:spcPts val="369"/>
              </a:spcBef>
              <a:buClr>
                <a:srgbClr val="AD4642"/>
              </a:buClr>
              <a:buSzPct val="100000"/>
              <a:buChar char="•"/>
              <a:defRPr sz="3200">
                <a:uFill>
                  <a:solidFill>
                    <a:srgbClr val="000000"/>
                  </a:solidFill>
                </a:uFill>
                <a:latin typeface="+mn-lt"/>
                <a:ea typeface="+mn-ea"/>
                <a:cs typeface="+mn-cs"/>
                <a:sym typeface="Verdana"/>
              </a:defRPr>
            </a:pPr>
            <a:endParaRPr sz="1687" dirty="0"/>
          </a:p>
          <a:p>
            <a:pPr marL="95428" indent="-95428" defTabSz="904056">
              <a:spcBef>
                <a:spcPts val="369"/>
              </a:spcBef>
              <a:buClr>
                <a:srgbClr val="AD4642"/>
              </a:buClr>
              <a:buSzPct val="100000"/>
              <a:buChar char="•"/>
              <a:defRPr sz="3200">
                <a:uFill>
                  <a:solidFill>
                    <a:srgbClr val="000000"/>
                  </a:solidFill>
                </a:uFill>
                <a:latin typeface="+mn-lt"/>
                <a:ea typeface="+mn-ea"/>
                <a:cs typeface="+mn-cs"/>
                <a:sym typeface="Verdana"/>
              </a:defRPr>
            </a:pPr>
            <a:r>
              <a:rPr sz="1687" dirty="0"/>
              <a:t>Instrumentation</a:t>
            </a:r>
          </a:p>
          <a:p>
            <a:pPr marL="95428" indent="-95428" defTabSz="904056">
              <a:spcBef>
                <a:spcPts val="369"/>
              </a:spcBef>
              <a:buClr>
                <a:srgbClr val="AD4642"/>
              </a:buClr>
              <a:buSzPct val="100000"/>
              <a:buChar char="•"/>
              <a:defRPr sz="3200">
                <a:uFill>
                  <a:solidFill>
                    <a:srgbClr val="000000"/>
                  </a:solidFill>
                </a:uFill>
                <a:latin typeface="+mn-lt"/>
                <a:ea typeface="+mn-ea"/>
                <a:cs typeface="+mn-cs"/>
                <a:sym typeface="Verdana"/>
              </a:defRPr>
            </a:pPr>
            <a:r>
              <a:rPr sz="1687" dirty="0"/>
              <a:t>Virtual experiments</a:t>
            </a:r>
          </a:p>
          <a:p>
            <a:pPr marL="95428" indent="-95428" defTabSz="904056">
              <a:spcBef>
                <a:spcPts val="369"/>
              </a:spcBef>
              <a:buClr>
                <a:srgbClr val="AD4642"/>
              </a:buClr>
              <a:buSzPct val="100000"/>
              <a:buChar char="•"/>
              <a:defRPr sz="3200">
                <a:uFill>
                  <a:solidFill>
                    <a:srgbClr val="000000"/>
                  </a:solidFill>
                </a:uFill>
                <a:latin typeface="+mn-lt"/>
                <a:ea typeface="+mn-ea"/>
                <a:cs typeface="+mn-cs"/>
                <a:sym typeface="Verdana"/>
              </a:defRPr>
            </a:pPr>
            <a:r>
              <a:rPr sz="1687" dirty="0"/>
              <a:t>Data analysis</a:t>
            </a:r>
          </a:p>
          <a:p>
            <a:pPr marL="95428" indent="-95428" defTabSz="904056">
              <a:spcBef>
                <a:spcPts val="369"/>
              </a:spcBef>
              <a:buClr>
                <a:srgbClr val="AD4642"/>
              </a:buClr>
              <a:buSzPct val="100000"/>
              <a:buChar char="•"/>
              <a:defRPr sz="3200">
                <a:uFill>
                  <a:solidFill>
                    <a:srgbClr val="000000"/>
                  </a:solidFill>
                </a:uFill>
                <a:latin typeface="+mn-lt"/>
                <a:ea typeface="+mn-ea"/>
                <a:cs typeface="+mn-cs"/>
                <a:sym typeface="Verdana"/>
              </a:defRPr>
            </a:pPr>
            <a:r>
              <a:rPr sz="1687" dirty="0"/>
              <a:t>Teaching</a:t>
            </a:r>
          </a:p>
        </p:txBody>
      </p:sp>
      <p:sp>
        <p:nvSpPr>
          <p:cNvPr id="616" name="Shape 616"/>
          <p:cNvSpPr>
            <a:spLocks noGrp="1"/>
          </p:cNvSpPr>
          <p:nvPr>
            <p:ph type="title"/>
          </p:nvPr>
        </p:nvSpPr>
        <p:spPr>
          <a:xfrm>
            <a:off x="457200" y="557808"/>
            <a:ext cx="8229600" cy="1143000"/>
          </a:xfrm>
          <a:prstGeom prst="rect">
            <a:avLst/>
          </a:prstGeom>
        </p:spPr>
        <p:txBody>
          <a:bodyPr/>
          <a:lstStyle/>
          <a:p>
            <a:r>
              <a:rPr dirty="0"/>
              <a:t>What is </a:t>
            </a:r>
            <a:r>
              <a:rPr dirty="0" err="1"/>
              <a:t>McStas</a:t>
            </a:r>
            <a:r>
              <a:rPr dirty="0"/>
              <a:t> used for?</a:t>
            </a:r>
          </a:p>
        </p:txBody>
      </p:sp>
      <p:sp>
        <p:nvSpPr>
          <p:cNvPr id="618" name="Shape 618"/>
          <p:cNvSpPr/>
          <p:nvPr/>
        </p:nvSpPr>
        <p:spPr>
          <a:xfrm>
            <a:off x="415230" y="6658354"/>
            <a:ext cx="3408486" cy="186642"/>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lgn="l">
              <a:buClr>
                <a:srgbClr val="000000"/>
              </a:buClr>
              <a:defRPr sz="1800">
                <a:uFill>
                  <a:solidFill>
                    <a:srgbClr val="000000"/>
                  </a:solidFill>
                </a:uFill>
                <a:latin typeface="+mn-lt"/>
                <a:ea typeface="+mn-ea"/>
                <a:cs typeface="+mn-cs"/>
                <a:sym typeface="Verdana"/>
              </a:defRPr>
            </a:pPr>
            <a:r>
              <a:rPr sz="949"/>
              <a:t>NOBUGS|2016 / </a:t>
            </a:r>
            <a:r>
              <a:rPr sz="949" b="1"/>
              <a:t>Integrating</a:t>
            </a:r>
            <a:r>
              <a:rPr sz="949"/>
              <a:t> software: SASview, McStas and Mantid </a:t>
            </a:r>
          </a:p>
        </p:txBody>
      </p:sp>
      <p:grpSp>
        <p:nvGrpSpPr>
          <p:cNvPr id="630" name="Group 630"/>
          <p:cNvGrpSpPr/>
          <p:nvPr/>
        </p:nvGrpSpPr>
        <p:grpSpPr>
          <a:xfrm>
            <a:off x="406301" y="5131222"/>
            <a:ext cx="4118817" cy="1676021"/>
            <a:chOff x="0" y="0"/>
            <a:chExt cx="7810497" cy="3178232"/>
          </a:xfrm>
        </p:grpSpPr>
        <p:pic>
          <p:nvPicPr>
            <p:cNvPr id="627" name="image.png"/>
            <p:cNvPicPr>
              <a:picLocks/>
            </p:cNvPicPr>
            <p:nvPr/>
          </p:nvPicPr>
          <p:blipFill>
            <a:blip r:embed="rId2">
              <a:extLst/>
            </a:blip>
            <a:stretch>
              <a:fillRect/>
            </a:stretch>
          </p:blipFill>
          <p:spPr>
            <a:xfrm>
              <a:off x="4812165" y="421952"/>
              <a:ext cx="2998333" cy="2598557"/>
            </a:xfrm>
            <a:prstGeom prst="rect">
              <a:avLst/>
            </a:prstGeom>
            <a:ln w="12700" cap="flat">
              <a:noFill/>
              <a:miter lim="400000"/>
            </a:ln>
            <a:effectLst>
              <a:outerShdw blurRad="76200" dist="63500" dir="5400000" rotWithShape="0">
                <a:srgbClr val="000000">
                  <a:alpha val="45000"/>
                </a:srgbClr>
              </a:outerShdw>
            </a:effectLst>
          </p:spPr>
        </p:pic>
        <p:pic>
          <p:nvPicPr>
            <p:cNvPr id="628" name="image.png"/>
            <p:cNvPicPr>
              <a:picLocks/>
            </p:cNvPicPr>
            <p:nvPr/>
          </p:nvPicPr>
          <p:blipFill>
            <a:blip r:embed="rId3">
              <a:extLst/>
            </a:blip>
            <a:stretch>
              <a:fillRect/>
            </a:stretch>
          </p:blipFill>
          <p:spPr>
            <a:xfrm>
              <a:off x="1959066" y="199888"/>
              <a:ext cx="3198222" cy="2978345"/>
            </a:xfrm>
            <a:prstGeom prst="rect">
              <a:avLst/>
            </a:prstGeom>
            <a:ln w="12700" cap="flat">
              <a:noFill/>
              <a:miter lim="400000"/>
            </a:ln>
            <a:effectLst>
              <a:outerShdw blurRad="76200" dist="63500" dir="5400000" rotWithShape="0">
                <a:srgbClr val="000000">
                  <a:alpha val="45000"/>
                </a:srgbClr>
              </a:outerShdw>
            </a:effectLst>
          </p:spPr>
        </p:pic>
        <p:pic>
          <p:nvPicPr>
            <p:cNvPr id="629" name="droppedImage.png"/>
            <p:cNvPicPr>
              <a:picLocks noChangeAspect="1"/>
            </p:cNvPicPr>
            <p:nvPr/>
          </p:nvPicPr>
          <p:blipFill>
            <a:blip r:embed="rId4">
              <a:extLst/>
            </a:blip>
            <a:stretch>
              <a:fillRect/>
            </a:stretch>
          </p:blipFill>
          <p:spPr>
            <a:xfrm>
              <a:off x="0" y="0"/>
              <a:ext cx="1932260" cy="3154710"/>
            </a:xfrm>
            <a:prstGeom prst="rect">
              <a:avLst/>
            </a:prstGeom>
            <a:ln w="12700" cap="flat">
              <a:noFill/>
              <a:miter lim="400000"/>
            </a:ln>
            <a:effectLst>
              <a:outerShdw blurRad="76200" dist="63500" dir="5400000" rotWithShape="0">
                <a:srgbClr val="000000">
                  <a:alpha val="45000"/>
                </a:srgbClr>
              </a:outerShdw>
            </a:effectLst>
          </p:spPr>
        </p:pic>
      </p:grpSp>
      <p:sp>
        <p:nvSpPr>
          <p:cNvPr id="631" name="Shape 631"/>
          <p:cNvSpPr/>
          <p:nvPr/>
        </p:nvSpPr>
        <p:spPr>
          <a:xfrm>
            <a:off x="1041285" y="4394522"/>
            <a:ext cx="2484686" cy="241476"/>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defTabSz="599016">
              <a:lnSpc>
                <a:spcPct val="93000"/>
              </a:lnSpc>
              <a:buClr>
                <a:srgbClr val="000000"/>
              </a:buClr>
              <a:buFont typeface="Wingdings"/>
              <a:tabLst>
                <a:tab pos="698500" algn="l"/>
                <a:tab pos="1371600" algn="l"/>
                <a:tab pos="2057400" algn="l"/>
                <a:tab pos="2120900" algn="l"/>
              </a:tabLst>
              <a:defRPr sz="3200">
                <a:uFill>
                  <a:solidFill>
                    <a:srgbClr val="000000"/>
                  </a:solidFill>
                </a:uFill>
                <a:latin typeface="Times New Roman"/>
                <a:ea typeface="Times New Roman"/>
                <a:cs typeface="Times New Roman"/>
                <a:sym typeface="Times New Roman"/>
              </a:defRPr>
            </a:lvl1pPr>
          </a:lstStyle>
          <a:p>
            <a:r>
              <a:rPr sz="1687"/>
              <a:t>(KU, DTU, e-Learning…)</a:t>
            </a:r>
          </a:p>
        </p:txBody>
      </p:sp>
      <p:sp>
        <p:nvSpPr>
          <p:cNvPr id="632" name="Shape 632"/>
          <p:cNvSpPr/>
          <p:nvPr/>
        </p:nvSpPr>
        <p:spPr>
          <a:xfrm rot="20548103">
            <a:off x="2454443" y="2776565"/>
            <a:ext cx="1694409" cy="174129"/>
          </a:xfrm>
          <a:prstGeom prst="rightArrow">
            <a:avLst>
              <a:gd name="adj1" fmla="val 32632"/>
              <a:gd name="adj2" fmla="val 153846"/>
            </a:avLst>
          </a:prstGeom>
          <a:ln w="25400">
            <a:solidFill>
              <a:srgbClr val="000000"/>
            </a:solidFill>
            <a:miter lim="400000"/>
          </a:ln>
        </p:spPr>
        <p:txBody>
          <a:bodyPr lIns="20092" tIns="20092" rIns="20092" bIns="20092"/>
          <a:lstStyle/>
          <a:p>
            <a:pPr algn="l">
              <a:buClr>
                <a:srgbClr val="000000"/>
              </a:buClr>
              <a:defRPr sz="3200">
                <a:uFill>
                  <a:solidFill>
                    <a:srgbClr val="000000"/>
                  </a:solidFill>
                </a:uFill>
                <a:latin typeface="+mn-lt"/>
                <a:ea typeface="+mn-ea"/>
                <a:cs typeface="+mn-cs"/>
                <a:sym typeface="Verdana"/>
              </a:defRPr>
            </a:pPr>
            <a:endParaRPr sz="1687"/>
          </a:p>
        </p:txBody>
      </p:sp>
      <p:sp>
        <p:nvSpPr>
          <p:cNvPr id="633" name="Shape 633"/>
          <p:cNvSpPr/>
          <p:nvPr/>
        </p:nvSpPr>
        <p:spPr>
          <a:xfrm>
            <a:off x="2991445" y="3537272"/>
            <a:ext cx="1553766" cy="194221"/>
          </a:xfrm>
          <a:prstGeom prst="rightArrow">
            <a:avLst>
              <a:gd name="adj1" fmla="val 32000"/>
              <a:gd name="adj2" fmla="val 151724"/>
            </a:avLst>
          </a:prstGeom>
          <a:ln w="25400">
            <a:solidFill>
              <a:srgbClr val="000000"/>
            </a:solidFill>
            <a:miter lim="400000"/>
          </a:ln>
        </p:spPr>
        <p:txBody>
          <a:bodyPr lIns="20092" tIns="20092" rIns="20092" bIns="20092"/>
          <a:lstStyle/>
          <a:p>
            <a:pPr algn="l">
              <a:buClr>
                <a:srgbClr val="000000"/>
              </a:buClr>
              <a:defRPr sz="3200">
                <a:uFill>
                  <a:solidFill>
                    <a:srgbClr val="000000"/>
                  </a:solidFill>
                </a:uFill>
                <a:latin typeface="+mn-lt"/>
                <a:ea typeface="+mn-ea"/>
                <a:cs typeface="+mn-cs"/>
                <a:sym typeface="Verdana"/>
              </a:defRPr>
            </a:pPr>
            <a:endParaRPr sz="1687"/>
          </a:p>
        </p:txBody>
      </p:sp>
      <p:sp>
        <p:nvSpPr>
          <p:cNvPr id="634" name="Shape 634"/>
          <p:cNvSpPr/>
          <p:nvPr/>
        </p:nvSpPr>
        <p:spPr>
          <a:xfrm rot="930375">
            <a:off x="2515114" y="4054143"/>
            <a:ext cx="1553766" cy="194221"/>
          </a:xfrm>
          <a:prstGeom prst="rightArrow">
            <a:avLst>
              <a:gd name="adj1" fmla="val 32000"/>
              <a:gd name="adj2" fmla="val 151724"/>
            </a:avLst>
          </a:prstGeom>
          <a:ln w="25400">
            <a:solidFill>
              <a:srgbClr val="000000"/>
            </a:solidFill>
            <a:miter lim="400000"/>
          </a:ln>
        </p:spPr>
        <p:txBody>
          <a:bodyPr lIns="20092" tIns="20092" rIns="20092" bIns="20092"/>
          <a:lstStyle/>
          <a:p>
            <a:pPr algn="l">
              <a:buClr>
                <a:srgbClr val="000000"/>
              </a:buClr>
              <a:defRPr sz="3200">
                <a:uFill>
                  <a:solidFill>
                    <a:srgbClr val="000000"/>
                  </a:solidFill>
                </a:uFill>
                <a:latin typeface="+mn-lt"/>
                <a:ea typeface="+mn-ea"/>
                <a:cs typeface="+mn-cs"/>
                <a:sym typeface="Verdana"/>
              </a:defRPr>
            </a:pPr>
            <a:endParaRPr sz="1687"/>
          </a:p>
        </p:txBody>
      </p:sp>
      <p:sp>
        <p:nvSpPr>
          <p:cNvPr id="635" name="Shape 635"/>
          <p:cNvSpPr/>
          <p:nvPr/>
        </p:nvSpPr>
        <p:spPr>
          <a:xfrm rot="5349631">
            <a:off x="610603" y="4666931"/>
            <a:ext cx="783581" cy="194221"/>
          </a:xfrm>
          <a:prstGeom prst="rightArrow">
            <a:avLst>
              <a:gd name="adj1" fmla="val 32000"/>
              <a:gd name="adj2" fmla="val 151724"/>
            </a:avLst>
          </a:prstGeom>
          <a:ln w="25400">
            <a:solidFill>
              <a:srgbClr val="000000"/>
            </a:solidFill>
            <a:miter lim="400000"/>
          </a:ln>
        </p:spPr>
        <p:txBody>
          <a:bodyPr lIns="20092" tIns="20092" rIns="20092" bIns="20092"/>
          <a:lstStyle/>
          <a:p>
            <a:pPr algn="l">
              <a:buClr>
                <a:srgbClr val="000000"/>
              </a:buClr>
              <a:defRPr sz="3200">
                <a:uFill>
                  <a:solidFill>
                    <a:srgbClr val="000000"/>
                  </a:solidFill>
                </a:uFill>
                <a:latin typeface="+mn-lt"/>
                <a:ea typeface="+mn-ea"/>
                <a:cs typeface="+mn-cs"/>
                <a:sym typeface="Verdana"/>
              </a:defRPr>
            </a:pPr>
            <a:endParaRPr sz="1687"/>
          </a:p>
        </p:txBody>
      </p:sp>
      <p:pic>
        <p:nvPicPr>
          <p:cNvPr id="636" name="XESS_chopper_and_elliptic_guide.png"/>
          <p:cNvPicPr>
            <a:picLocks noChangeAspect="1"/>
          </p:cNvPicPr>
          <p:nvPr/>
        </p:nvPicPr>
        <p:blipFill>
          <a:blip r:embed="rId5">
            <a:extLst/>
          </a:blip>
          <a:stretch>
            <a:fillRect/>
          </a:stretch>
        </p:blipFill>
        <p:spPr>
          <a:xfrm>
            <a:off x="4298139" y="1713386"/>
            <a:ext cx="2072353" cy="1410922"/>
          </a:xfrm>
          <a:prstGeom prst="rect">
            <a:avLst/>
          </a:prstGeom>
          <a:ln w="12700">
            <a:miter lim="400000"/>
          </a:ln>
          <a:effectLst>
            <a:outerShdw blurRad="76200" dist="63500" dir="5400000" rotWithShape="0">
              <a:srgbClr val="000000">
                <a:alpha val="45000"/>
              </a:srgbClr>
            </a:outerShdw>
          </a:effectLst>
        </p:spPr>
      </p:pic>
      <p:pic>
        <p:nvPicPr>
          <p:cNvPr id="637" name="XESS_sample_region_plus_detector.png"/>
          <p:cNvPicPr>
            <a:picLocks noChangeAspect="1"/>
          </p:cNvPicPr>
          <p:nvPr/>
        </p:nvPicPr>
        <p:blipFill>
          <a:blip r:embed="rId6">
            <a:extLst/>
          </a:blip>
          <a:stretch>
            <a:fillRect/>
          </a:stretch>
        </p:blipFill>
        <p:spPr>
          <a:xfrm>
            <a:off x="6577425" y="1394147"/>
            <a:ext cx="2234672" cy="1521433"/>
          </a:xfrm>
          <a:prstGeom prst="rect">
            <a:avLst/>
          </a:prstGeom>
          <a:ln w="12700">
            <a:miter lim="400000"/>
          </a:ln>
          <a:effectLst>
            <a:outerShdw blurRad="76200" dist="63500" dir="5400000" rotWithShape="0">
              <a:srgbClr val="000000">
                <a:alpha val="45000"/>
              </a:srgbClr>
            </a:outerShdw>
          </a:effectLst>
        </p:spPr>
      </p:pic>
      <p:pic>
        <p:nvPicPr>
          <p:cNvPr id="638" name="image.jpg"/>
          <p:cNvPicPr>
            <a:picLocks/>
          </p:cNvPicPr>
          <p:nvPr/>
        </p:nvPicPr>
        <p:blipFill>
          <a:blip r:embed="rId7">
            <a:extLst/>
          </a:blip>
          <a:stretch>
            <a:fillRect/>
          </a:stretch>
        </p:blipFill>
        <p:spPr>
          <a:xfrm>
            <a:off x="6435691" y="2973951"/>
            <a:ext cx="2335003" cy="1587073"/>
          </a:xfrm>
          <a:prstGeom prst="rect">
            <a:avLst/>
          </a:prstGeom>
          <a:ln w="12700">
            <a:miter lim="400000"/>
          </a:ln>
          <a:effectLst>
            <a:outerShdw blurRad="76200" dist="63500" dir="5400000" rotWithShape="0">
              <a:srgbClr val="000000">
                <a:alpha val="45000"/>
              </a:srgbClr>
            </a:outerShdw>
          </a:effectLst>
        </p:spPr>
      </p:pic>
      <p:pic>
        <p:nvPicPr>
          <p:cNvPr id="639" name="image.jpg"/>
          <p:cNvPicPr>
            <a:picLocks/>
          </p:cNvPicPr>
          <p:nvPr/>
        </p:nvPicPr>
        <p:blipFill>
          <a:blip r:embed="rId8">
            <a:extLst/>
          </a:blip>
          <a:stretch>
            <a:fillRect/>
          </a:stretch>
        </p:blipFill>
        <p:spPr>
          <a:xfrm>
            <a:off x="4826002" y="4296105"/>
            <a:ext cx="2404319" cy="2504778"/>
          </a:xfrm>
          <a:prstGeom prst="rect">
            <a:avLst/>
          </a:prstGeom>
          <a:ln w="12700">
            <a:miter lim="400000"/>
          </a:ln>
          <a:effectLst>
            <a:outerShdw blurRad="76200" dist="63500" dir="5400000" rotWithShape="0">
              <a:srgbClr val="000000">
                <a:alpha val="45000"/>
              </a:srgbClr>
            </a:outerShdw>
          </a:effectLst>
        </p:spPr>
      </p:pic>
      <p:pic>
        <p:nvPicPr>
          <p:cNvPr id="640" name="image.png"/>
          <p:cNvPicPr>
            <a:picLocks/>
          </p:cNvPicPr>
          <p:nvPr/>
        </p:nvPicPr>
        <p:blipFill>
          <a:blip r:embed="rId9">
            <a:extLst/>
          </a:blip>
          <a:srcRect l="7838" t="23248" r="65489" b="56762"/>
          <a:stretch>
            <a:fillRect/>
          </a:stretch>
        </p:blipFill>
        <p:spPr>
          <a:xfrm>
            <a:off x="5562417" y="3597107"/>
            <a:ext cx="638478" cy="510783"/>
          </a:xfrm>
          <a:prstGeom prst="rect">
            <a:avLst/>
          </a:prstGeom>
          <a:ln w="12700">
            <a:miter lim="400000"/>
          </a:ln>
          <a:effectLst>
            <a:outerShdw blurRad="76200" dist="63500" dir="5400000" rotWithShape="0">
              <a:srgbClr val="000000">
                <a:alpha val="45000"/>
              </a:srgbClr>
            </a:outerShdw>
          </a:effectLst>
        </p:spPr>
      </p:pic>
      <p:pic>
        <p:nvPicPr>
          <p:cNvPr id="641" name="image.png"/>
          <p:cNvPicPr>
            <a:picLocks/>
          </p:cNvPicPr>
          <p:nvPr/>
        </p:nvPicPr>
        <p:blipFill>
          <a:blip r:embed="rId10">
            <a:extLst/>
          </a:blip>
          <a:srcRect l="7548" t="18751" r="65811" b="59535"/>
          <a:stretch>
            <a:fillRect/>
          </a:stretch>
        </p:blipFill>
        <p:spPr>
          <a:xfrm>
            <a:off x="5562417" y="3082976"/>
            <a:ext cx="638478" cy="510783"/>
          </a:xfrm>
          <a:prstGeom prst="rect">
            <a:avLst/>
          </a:prstGeom>
          <a:ln w="12700">
            <a:miter lim="400000"/>
          </a:ln>
          <a:effectLst>
            <a:outerShdw blurRad="76200" dist="63500" dir="5400000" rotWithShape="0">
              <a:srgbClr val="000000">
                <a:alpha val="45000"/>
              </a:srgbClr>
            </a:outerShdw>
          </a:effectLst>
        </p:spPr>
      </p:pic>
      <p:sp>
        <p:nvSpPr>
          <p:cNvPr id="31" name="Shape 969"/>
          <p:cNvSpPr/>
          <p:nvPr/>
        </p:nvSpPr>
        <p:spPr>
          <a:xfrm>
            <a:off x="7308304" y="6237312"/>
            <a:ext cx="1805914" cy="632662"/>
          </a:xfrm>
          <a:prstGeom prst="rect">
            <a:avLst/>
          </a:prstGeom>
          <a:ln w="12700">
            <a:miter lim="400000"/>
          </a:ln>
          <a:extLst>
            <a:ext uri="{C572A759-6A51-4108-AA02-DFA0A04FC94B}">
              <ma14:wrappingTextBoxFlag xmlns:ma14="http://schemas.microsoft.com/office/mac/drawingml/2011/main" xmlns="" val="1"/>
            </a:ext>
          </a:extLst>
        </p:spPr>
        <p:txBody>
          <a:bodyPr wrap="squar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pic>
        <p:nvPicPr>
          <p:cNvPr id="32" name="mcstas-logo.pdf"/>
          <p:cNvPicPr>
            <a:picLocks noChangeAspect="1"/>
          </p:cNvPicPr>
          <p:nvPr/>
        </p:nvPicPr>
        <p:blipFill>
          <a:blip r:embed="rId11">
            <a:extLst/>
          </a:blip>
          <a:stretch>
            <a:fillRect/>
          </a:stretch>
        </p:blipFill>
        <p:spPr>
          <a:xfrm>
            <a:off x="561093" y="1954595"/>
            <a:ext cx="1873875" cy="1101091"/>
          </a:xfrm>
          <a:prstGeom prst="rect">
            <a:avLst/>
          </a:prstGeom>
          <a:ln w="12700">
            <a:miter lim="400000"/>
          </a:ln>
        </p:spPr>
      </p:pic>
    </p:spTree>
    <p:extLst>
      <p:ext uri="{BB962C8B-B14F-4D97-AF65-F5344CB8AC3E}">
        <p14:creationId xmlns:p14="http://schemas.microsoft.com/office/powerpoint/2010/main" val="2303844720"/>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7" name="Shape 647"/>
          <p:cNvSpPr>
            <a:spLocks noGrp="1"/>
          </p:cNvSpPr>
          <p:nvPr>
            <p:ph type="body" idx="1"/>
          </p:nvPr>
        </p:nvSpPr>
        <p:spPr>
          <a:xfrm>
            <a:off x="856125" y="1916062"/>
            <a:ext cx="7290000" cy="5257354"/>
          </a:xfrm>
          <a:prstGeom prst="rect">
            <a:avLst/>
          </a:prstGeom>
        </p:spPr>
        <p:txBody>
          <a:bodyPr>
            <a:normAutofit fontScale="70000" lnSpcReduction="20000"/>
          </a:bodyPr>
          <a:lstStyle/>
          <a:p>
            <a:pPr marL="143142" indent="-143142">
              <a:defRPr sz="4200"/>
            </a:pPr>
            <a:r>
              <a:rPr dirty="0"/>
              <a:t>Portable code (Unix/Linux/Mac/</a:t>
            </a:r>
            <a:r>
              <a:rPr dirty="0" err="1"/>
              <a:t>Windo</a:t>
            </a:r>
            <a:r>
              <a:rPr lang="en-GB" dirty="0" err="1"/>
              <a:t>ws</a:t>
            </a:r>
            <a:r>
              <a:rPr dirty="0"/>
              <a:t>)</a:t>
            </a:r>
          </a:p>
          <a:p>
            <a:pPr marL="143142" indent="-143142">
              <a:defRPr sz="4200"/>
            </a:pPr>
            <a:endParaRPr dirty="0"/>
          </a:p>
          <a:p>
            <a:pPr marL="81795" indent="-81795">
              <a:defRPr sz="2400"/>
            </a:pPr>
            <a:endParaRPr dirty="0"/>
          </a:p>
          <a:p>
            <a:pPr marL="81795" indent="-81795">
              <a:defRPr sz="2400"/>
            </a:pPr>
            <a:endParaRPr dirty="0"/>
          </a:p>
          <a:p>
            <a:pPr marL="81795" indent="-81795">
              <a:defRPr sz="2400"/>
            </a:pPr>
            <a:r>
              <a:rPr dirty="0"/>
              <a:t>Ran on everything from iPhone to 1000+ node cluster!</a:t>
            </a:r>
          </a:p>
          <a:p>
            <a:pPr marL="81795" indent="-81795">
              <a:defRPr sz="2400"/>
            </a:pPr>
            <a:endParaRPr dirty="0"/>
          </a:p>
          <a:p>
            <a:pPr marL="143142" indent="-143142">
              <a:defRPr sz="4200"/>
            </a:pPr>
            <a:r>
              <a:rPr dirty="0"/>
              <a:t>'Component' files (~150) inserted from library</a:t>
            </a:r>
          </a:p>
          <a:p>
            <a:pPr marL="272652" lvl="2" indent="-81795">
              <a:defRPr sz="2400"/>
            </a:pPr>
            <a:r>
              <a:rPr dirty="0"/>
              <a:t>Sources</a:t>
            </a:r>
          </a:p>
          <a:p>
            <a:pPr marL="272652" lvl="2" indent="-81795">
              <a:defRPr sz="2400"/>
            </a:pPr>
            <a:r>
              <a:rPr dirty="0"/>
              <a:t>Optics</a:t>
            </a:r>
          </a:p>
          <a:p>
            <a:pPr marL="272652" lvl="2" indent="-81795">
              <a:defRPr sz="2400"/>
            </a:pPr>
            <a:r>
              <a:rPr dirty="0"/>
              <a:t>Samples</a:t>
            </a:r>
          </a:p>
          <a:p>
            <a:pPr marL="272652" lvl="2" indent="-81795">
              <a:defRPr sz="2400"/>
            </a:pPr>
            <a:r>
              <a:rPr dirty="0"/>
              <a:t>Monitors</a:t>
            </a:r>
          </a:p>
          <a:p>
            <a:pPr marL="272652" lvl="2" indent="-81795">
              <a:defRPr sz="2400"/>
            </a:pPr>
            <a:r>
              <a:rPr dirty="0"/>
              <a:t>If needed, write your own comps (</a:t>
            </a:r>
            <a:r>
              <a:rPr b="1" dirty="0"/>
              <a:t>short ~200 LoC</a:t>
            </a:r>
            <a:r>
              <a:rPr dirty="0"/>
              <a:t>)</a:t>
            </a:r>
          </a:p>
          <a:p>
            <a:pPr marL="272652" lvl="2" indent="-81795">
              <a:defRPr sz="2400"/>
            </a:pPr>
            <a:endParaRPr dirty="0"/>
          </a:p>
          <a:p>
            <a:pPr marL="143142" indent="-143142">
              <a:defRPr sz="4200"/>
            </a:pPr>
            <a:r>
              <a:rPr dirty="0"/>
              <a:t>DSL + </a:t>
            </a:r>
            <a:r>
              <a:rPr b="1" dirty="0"/>
              <a:t>ISO-C</a:t>
            </a:r>
            <a:r>
              <a:rPr dirty="0"/>
              <a:t> code gen.</a:t>
            </a:r>
          </a:p>
        </p:txBody>
      </p:sp>
      <p:sp>
        <p:nvSpPr>
          <p:cNvPr id="648" name="Shape 648"/>
          <p:cNvSpPr>
            <a:spLocks noGrp="1"/>
          </p:cNvSpPr>
          <p:nvPr>
            <p:ph type="title"/>
          </p:nvPr>
        </p:nvSpPr>
        <p:spPr>
          <a:xfrm>
            <a:off x="457200" y="557808"/>
            <a:ext cx="8229600" cy="1143000"/>
          </a:xfrm>
          <a:prstGeom prst="rect">
            <a:avLst/>
          </a:prstGeom>
        </p:spPr>
        <p:txBody>
          <a:bodyPr/>
          <a:lstStyle/>
          <a:p>
            <a:r>
              <a:rPr dirty="0" err="1"/>
              <a:t>McStas</a:t>
            </a:r>
            <a:r>
              <a:rPr dirty="0"/>
              <a:t> overview</a:t>
            </a:r>
          </a:p>
        </p:txBody>
      </p:sp>
      <p:pic>
        <p:nvPicPr>
          <p:cNvPr id="659" name="linux.pdf"/>
          <p:cNvPicPr>
            <a:picLocks noChangeAspect="1"/>
          </p:cNvPicPr>
          <p:nvPr/>
        </p:nvPicPr>
        <p:blipFill>
          <a:blip r:embed="rId2">
            <a:extLst/>
          </a:blip>
          <a:stretch>
            <a:fillRect/>
          </a:stretch>
        </p:blipFill>
        <p:spPr>
          <a:xfrm>
            <a:off x="3426768" y="2331026"/>
            <a:ext cx="583778" cy="691886"/>
          </a:xfrm>
          <a:prstGeom prst="rect">
            <a:avLst/>
          </a:prstGeom>
          <a:ln w="12700">
            <a:miter lim="400000"/>
          </a:ln>
          <a:effectLst>
            <a:outerShdw blurRad="76200" dist="63500" dir="5400000" rotWithShape="0">
              <a:srgbClr val="000000">
                <a:alpha val="45000"/>
              </a:srgbClr>
            </a:outerShdw>
          </a:effectLst>
        </p:spPr>
      </p:pic>
      <p:pic>
        <p:nvPicPr>
          <p:cNvPr id="660" name="Windows.png"/>
          <p:cNvPicPr>
            <a:picLocks noChangeAspect="1"/>
          </p:cNvPicPr>
          <p:nvPr/>
        </p:nvPicPr>
        <p:blipFill>
          <a:blip r:embed="rId3">
            <a:extLst/>
          </a:blip>
          <a:stretch>
            <a:fillRect/>
          </a:stretch>
        </p:blipFill>
        <p:spPr>
          <a:xfrm>
            <a:off x="4927676" y="2237531"/>
            <a:ext cx="893686" cy="893685"/>
          </a:xfrm>
          <a:prstGeom prst="rect">
            <a:avLst/>
          </a:prstGeom>
          <a:ln w="12700">
            <a:miter lim="400000"/>
          </a:ln>
          <a:effectLst>
            <a:outerShdw blurRad="76200" dist="63500" dir="5400000" rotWithShape="0">
              <a:srgbClr val="000000">
                <a:alpha val="45000"/>
              </a:srgbClr>
            </a:outerShdw>
          </a:effectLst>
        </p:spPr>
      </p:pic>
      <p:pic>
        <p:nvPicPr>
          <p:cNvPr id="661" name="Mac.png"/>
          <p:cNvPicPr>
            <a:picLocks noChangeAspect="1"/>
          </p:cNvPicPr>
          <p:nvPr/>
        </p:nvPicPr>
        <p:blipFill>
          <a:blip r:embed="rId4">
            <a:extLst/>
          </a:blip>
          <a:stretch>
            <a:fillRect/>
          </a:stretch>
        </p:blipFill>
        <p:spPr>
          <a:xfrm>
            <a:off x="4098855" y="2273370"/>
            <a:ext cx="807200" cy="807199"/>
          </a:xfrm>
          <a:prstGeom prst="rect">
            <a:avLst/>
          </a:prstGeom>
          <a:ln w="12700">
            <a:miter lim="400000"/>
          </a:ln>
          <a:effectLst>
            <a:outerShdw blurRad="76200" dist="63500" dir="5400000" rotWithShape="0">
              <a:srgbClr val="000000">
                <a:alpha val="45000"/>
              </a:srgbClr>
            </a:outerShdw>
          </a:effectLst>
        </p:spPr>
      </p:pic>
      <p:pic>
        <p:nvPicPr>
          <p:cNvPr id="662" name="Windesk.png"/>
          <p:cNvPicPr>
            <a:picLocks noChangeAspect="1"/>
          </p:cNvPicPr>
          <p:nvPr/>
        </p:nvPicPr>
        <p:blipFill>
          <a:blip r:embed="rId5">
            <a:extLst/>
          </a:blip>
          <a:stretch>
            <a:fillRect/>
          </a:stretch>
        </p:blipFill>
        <p:spPr>
          <a:xfrm>
            <a:off x="5057404" y="2371476"/>
            <a:ext cx="635219" cy="475671"/>
          </a:xfrm>
          <a:prstGeom prst="rect">
            <a:avLst/>
          </a:prstGeom>
          <a:ln w="12700">
            <a:miter lim="400000"/>
          </a:ln>
          <a:effectLst>
            <a:outerShdw blurRad="76200" dist="63500" dir="5400000" rotWithShape="0">
              <a:srgbClr val="000000">
                <a:alpha val="45000"/>
              </a:srgbClr>
            </a:outerShdw>
          </a:effectLst>
        </p:spPr>
      </p:pic>
      <p:grpSp>
        <p:nvGrpSpPr>
          <p:cNvPr id="677" name="Group 677"/>
          <p:cNvGrpSpPr/>
          <p:nvPr/>
        </p:nvGrpSpPr>
        <p:grpSpPr>
          <a:xfrm>
            <a:off x="5692623" y="4257167"/>
            <a:ext cx="3413019" cy="2628217"/>
            <a:chOff x="0" y="0"/>
            <a:chExt cx="7368333" cy="5414500"/>
          </a:xfrm>
        </p:grpSpPr>
        <p:sp>
          <p:nvSpPr>
            <p:cNvPr id="667" name="Shape 667"/>
            <p:cNvSpPr/>
            <p:nvPr/>
          </p:nvSpPr>
          <p:spPr>
            <a:xfrm>
              <a:off x="398815" y="0"/>
              <a:ext cx="6969518" cy="4423096"/>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923" y="0"/>
                    <a:pt x="21600" y="4677"/>
                    <a:pt x="21600" y="10796"/>
                  </a:cubicBezTo>
                  <a:cubicBezTo>
                    <a:pt x="21600" y="16923"/>
                    <a:pt x="16923" y="21600"/>
                    <a:pt x="10797" y="21600"/>
                  </a:cubicBezTo>
                  <a:cubicBezTo>
                    <a:pt x="4671" y="21600"/>
                    <a:pt x="0" y="16923"/>
                    <a:pt x="0" y="10796"/>
                  </a:cubicBezTo>
                  <a:cubicBezTo>
                    <a:pt x="0" y="4677"/>
                    <a:pt x="4671" y="0"/>
                    <a:pt x="10797" y="0"/>
                  </a:cubicBezTo>
                  <a:close/>
                </a:path>
              </a:pathLst>
            </a:custGeom>
            <a:solidFill>
              <a:srgbClr val="C5E5E8"/>
            </a:solidFill>
            <a:ln w="12700" cap="flat">
              <a:noFill/>
              <a:miter lim="400000"/>
            </a:ln>
            <a:effectLst/>
          </p:spPr>
          <p:txBody>
            <a:bodyPr wrap="square" lIns="0" tIns="0" rIns="0" bIns="0" numCol="1" anchor="t">
              <a:noAutofit/>
            </a:bodyPr>
            <a:lstStyle/>
            <a:p>
              <a:pPr algn="l">
                <a:defRPr sz="2200">
                  <a:latin typeface="Helvetica"/>
                  <a:ea typeface="Helvetica"/>
                  <a:cs typeface="Helvetica"/>
                  <a:sym typeface="Helvetica"/>
                </a:defRPr>
              </a:pPr>
              <a:endParaRPr sz="1160"/>
            </a:p>
          </p:txBody>
        </p:sp>
        <p:sp>
          <p:nvSpPr>
            <p:cNvPr id="668" name="Shape 668"/>
            <p:cNvSpPr/>
            <p:nvPr/>
          </p:nvSpPr>
          <p:spPr>
            <a:xfrm>
              <a:off x="398815" y="0"/>
              <a:ext cx="6969518" cy="4423096"/>
            </a:xfrm>
            <a:custGeom>
              <a:avLst/>
              <a:gdLst/>
              <a:ahLst/>
              <a:cxnLst>
                <a:cxn ang="0">
                  <a:pos x="wd2" y="hd2"/>
                </a:cxn>
                <a:cxn ang="5400000">
                  <a:pos x="wd2" y="hd2"/>
                </a:cxn>
                <a:cxn ang="10800000">
                  <a:pos x="wd2" y="hd2"/>
                </a:cxn>
                <a:cxn ang="16200000">
                  <a:pos x="wd2" y="hd2"/>
                </a:cxn>
              </a:cxnLst>
              <a:rect l="0" t="0" r="r" b="b"/>
              <a:pathLst>
                <a:path w="21600" h="21600" extrusionOk="0">
                  <a:moveTo>
                    <a:pt x="10797" y="0"/>
                  </a:moveTo>
                  <a:cubicBezTo>
                    <a:pt x="16923" y="0"/>
                    <a:pt x="21600" y="4677"/>
                    <a:pt x="21600" y="10796"/>
                  </a:cubicBezTo>
                  <a:cubicBezTo>
                    <a:pt x="21600" y="16923"/>
                    <a:pt x="16923" y="21600"/>
                    <a:pt x="10797" y="21600"/>
                  </a:cubicBezTo>
                  <a:cubicBezTo>
                    <a:pt x="4671" y="21600"/>
                    <a:pt x="0" y="16923"/>
                    <a:pt x="0" y="10796"/>
                  </a:cubicBezTo>
                  <a:cubicBezTo>
                    <a:pt x="0" y="4677"/>
                    <a:pt x="4671" y="0"/>
                    <a:pt x="10797" y="0"/>
                  </a:cubicBezTo>
                  <a:close/>
                </a:path>
              </a:pathLst>
            </a:custGeom>
            <a:noFill/>
            <a:ln w="25400" cap="flat">
              <a:solidFill>
                <a:srgbClr val="000000"/>
              </a:solidFill>
              <a:prstDash val="solid"/>
              <a:miter lim="400000"/>
            </a:ln>
            <a:effectLst/>
          </p:spPr>
          <p:txBody>
            <a:bodyPr wrap="square" lIns="0" tIns="0" rIns="0" bIns="0" numCol="1" anchor="t">
              <a:noAutofit/>
            </a:bodyPr>
            <a:lstStyle/>
            <a:p>
              <a:pPr algn="l">
                <a:defRPr sz="2200">
                  <a:latin typeface="Helvetica"/>
                  <a:ea typeface="Helvetica"/>
                  <a:cs typeface="Helvetica"/>
                  <a:sym typeface="Helvetica"/>
                </a:defRPr>
              </a:pPr>
              <a:endParaRPr sz="1160"/>
            </a:p>
          </p:txBody>
        </p:sp>
        <p:sp>
          <p:nvSpPr>
            <p:cNvPr id="669" name="Shape 669"/>
            <p:cNvSpPr/>
            <p:nvPr/>
          </p:nvSpPr>
          <p:spPr>
            <a:xfrm>
              <a:off x="0" y="2219959"/>
              <a:ext cx="3493551" cy="2643758"/>
            </a:xfrm>
            <a:custGeom>
              <a:avLst/>
              <a:gdLst/>
              <a:ahLst/>
              <a:cxnLst>
                <a:cxn ang="0">
                  <a:pos x="wd2" y="hd2"/>
                </a:cxn>
                <a:cxn ang="5400000">
                  <a:pos x="wd2" y="hd2"/>
                </a:cxn>
                <a:cxn ang="10800000">
                  <a:pos x="wd2" y="hd2"/>
                </a:cxn>
                <a:cxn ang="16200000">
                  <a:pos x="wd2" y="hd2"/>
                </a:cxn>
              </a:cxnLst>
              <a:rect l="0" t="0" r="r" b="b"/>
              <a:pathLst>
                <a:path w="21600" h="21600" extrusionOk="0">
                  <a:moveTo>
                    <a:pt x="10806" y="0"/>
                  </a:moveTo>
                  <a:cubicBezTo>
                    <a:pt x="16922" y="0"/>
                    <a:pt x="21600" y="4675"/>
                    <a:pt x="21600" y="10800"/>
                  </a:cubicBezTo>
                  <a:cubicBezTo>
                    <a:pt x="21600" y="16925"/>
                    <a:pt x="16922" y="21600"/>
                    <a:pt x="10806" y="21600"/>
                  </a:cubicBezTo>
                  <a:cubicBezTo>
                    <a:pt x="4678" y="21600"/>
                    <a:pt x="0" y="16925"/>
                    <a:pt x="0" y="10800"/>
                  </a:cubicBezTo>
                  <a:cubicBezTo>
                    <a:pt x="0" y="4675"/>
                    <a:pt x="4678" y="0"/>
                    <a:pt x="10806" y="0"/>
                  </a:cubicBezTo>
                  <a:close/>
                </a:path>
              </a:pathLst>
            </a:custGeom>
            <a:solidFill>
              <a:srgbClr val="B1B3E5"/>
            </a:solidFill>
            <a:ln w="12700" cap="flat">
              <a:noFill/>
              <a:miter lim="400000"/>
            </a:ln>
            <a:effectLst/>
          </p:spPr>
          <p:txBody>
            <a:bodyPr wrap="square" lIns="0" tIns="0" rIns="0" bIns="0" numCol="1" anchor="t">
              <a:noAutofit/>
            </a:bodyPr>
            <a:lstStyle/>
            <a:p>
              <a:pPr algn="l">
                <a:defRPr sz="2200">
                  <a:latin typeface="Helvetica"/>
                  <a:ea typeface="Helvetica"/>
                  <a:cs typeface="Helvetica"/>
                  <a:sym typeface="Helvetica"/>
                </a:defRPr>
              </a:pPr>
              <a:endParaRPr sz="1160"/>
            </a:p>
          </p:txBody>
        </p:sp>
        <p:sp>
          <p:nvSpPr>
            <p:cNvPr id="670" name="Shape 670"/>
            <p:cNvSpPr/>
            <p:nvPr/>
          </p:nvSpPr>
          <p:spPr>
            <a:xfrm>
              <a:off x="0" y="2219959"/>
              <a:ext cx="3493551" cy="2643758"/>
            </a:xfrm>
            <a:custGeom>
              <a:avLst/>
              <a:gdLst/>
              <a:ahLst/>
              <a:cxnLst>
                <a:cxn ang="0">
                  <a:pos x="wd2" y="hd2"/>
                </a:cxn>
                <a:cxn ang="5400000">
                  <a:pos x="wd2" y="hd2"/>
                </a:cxn>
                <a:cxn ang="10800000">
                  <a:pos x="wd2" y="hd2"/>
                </a:cxn>
                <a:cxn ang="16200000">
                  <a:pos x="wd2" y="hd2"/>
                </a:cxn>
              </a:cxnLst>
              <a:rect l="0" t="0" r="r" b="b"/>
              <a:pathLst>
                <a:path w="21600" h="21600" extrusionOk="0">
                  <a:moveTo>
                    <a:pt x="10806" y="0"/>
                  </a:moveTo>
                  <a:cubicBezTo>
                    <a:pt x="16922" y="0"/>
                    <a:pt x="21600" y="4675"/>
                    <a:pt x="21600" y="10800"/>
                  </a:cubicBezTo>
                  <a:cubicBezTo>
                    <a:pt x="21600" y="16925"/>
                    <a:pt x="16922" y="21600"/>
                    <a:pt x="10806" y="21600"/>
                  </a:cubicBezTo>
                  <a:cubicBezTo>
                    <a:pt x="4678" y="21600"/>
                    <a:pt x="0" y="16925"/>
                    <a:pt x="0" y="10800"/>
                  </a:cubicBezTo>
                  <a:cubicBezTo>
                    <a:pt x="0" y="4675"/>
                    <a:pt x="4678" y="0"/>
                    <a:pt x="10806" y="0"/>
                  </a:cubicBezTo>
                  <a:close/>
                </a:path>
              </a:pathLst>
            </a:custGeom>
            <a:noFill/>
            <a:ln w="25400" cap="flat">
              <a:solidFill>
                <a:srgbClr val="000000"/>
              </a:solidFill>
              <a:prstDash val="solid"/>
              <a:miter lim="400000"/>
            </a:ln>
            <a:effectLst/>
          </p:spPr>
          <p:txBody>
            <a:bodyPr wrap="square" lIns="0" tIns="0" rIns="0" bIns="0" numCol="1" anchor="t">
              <a:noAutofit/>
            </a:bodyPr>
            <a:lstStyle/>
            <a:p>
              <a:pPr algn="l">
                <a:defRPr sz="2200">
                  <a:latin typeface="Helvetica"/>
                  <a:ea typeface="Helvetica"/>
                  <a:cs typeface="Helvetica"/>
                  <a:sym typeface="Helvetica"/>
                </a:defRPr>
              </a:pPr>
              <a:endParaRPr sz="1160"/>
            </a:p>
          </p:txBody>
        </p:sp>
        <p:sp>
          <p:nvSpPr>
            <p:cNvPr id="671" name="Shape 671"/>
            <p:cNvSpPr/>
            <p:nvPr/>
          </p:nvSpPr>
          <p:spPr>
            <a:xfrm>
              <a:off x="3794623" y="2922206"/>
              <a:ext cx="3065411" cy="249229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916" y="0"/>
                    <a:pt x="21600" y="4667"/>
                    <a:pt x="21600" y="10793"/>
                  </a:cubicBezTo>
                  <a:cubicBezTo>
                    <a:pt x="21600" y="16919"/>
                    <a:pt x="16916" y="21600"/>
                    <a:pt x="10800" y="21600"/>
                  </a:cubicBezTo>
                  <a:cubicBezTo>
                    <a:pt x="4670" y="21600"/>
                    <a:pt x="0" y="16919"/>
                    <a:pt x="0" y="10793"/>
                  </a:cubicBezTo>
                  <a:cubicBezTo>
                    <a:pt x="0" y="4667"/>
                    <a:pt x="4670" y="0"/>
                    <a:pt x="10800" y="0"/>
                  </a:cubicBezTo>
                  <a:close/>
                </a:path>
              </a:pathLst>
            </a:custGeom>
            <a:noFill/>
            <a:ln w="25400" cap="flat">
              <a:solidFill>
                <a:srgbClr val="000000"/>
              </a:solidFill>
              <a:prstDash val="solid"/>
              <a:miter lim="400000"/>
            </a:ln>
            <a:effectLst/>
          </p:spPr>
          <p:txBody>
            <a:bodyPr wrap="square" lIns="0" tIns="0" rIns="0" bIns="0" numCol="1" anchor="t">
              <a:noAutofit/>
            </a:bodyPr>
            <a:lstStyle/>
            <a:p>
              <a:pPr algn="l">
                <a:defRPr sz="2200">
                  <a:latin typeface="Helvetica"/>
                  <a:ea typeface="Helvetica"/>
                  <a:cs typeface="Helvetica"/>
                  <a:sym typeface="Helvetica"/>
                </a:defRPr>
              </a:pPr>
              <a:endParaRPr sz="1160"/>
            </a:p>
          </p:txBody>
        </p:sp>
        <p:sp>
          <p:nvSpPr>
            <p:cNvPr id="672" name="Shape 672"/>
            <p:cNvSpPr/>
            <p:nvPr/>
          </p:nvSpPr>
          <p:spPr>
            <a:xfrm>
              <a:off x="1249781" y="699284"/>
              <a:ext cx="5612190" cy="123065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marL="60270" indent="-60270">
                <a:lnSpc>
                  <a:spcPts val="1266"/>
                </a:lnSpc>
                <a:defRPr sz="3600"/>
              </a:pPr>
              <a:endParaRPr sz="1898" dirty="0">
                <a:latin typeface="Arial"/>
                <a:ea typeface="Arial"/>
                <a:cs typeface="Arial"/>
                <a:sym typeface="Arial"/>
              </a:endParaRPr>
            </a:p>
            <a:p>
              <a:pPr marL="60270" indent="-60270">
                <a:lnSpc>
                  <a:spcPts val="1266"/>
                </a:lnSpc>
                <a:defRPr sz="3600"/>
              </a:pPr>
              <a:r>
                <a:rPr sz="1898" dirty="0">
                  <a:latin typeface="Arial"/>
                  <a:ea typeface="Arial"/>
                  <a:cs typeface="Arial"/>
                  <a:sym typeface="Arial"/>
                </a:rPr>
                <a:t>Instrument file (average</a:t>
              </a:r>
            </a:p>
            <a:p>
              <a:pPr marL="60270" indent="-60270">
                <a:lnSpc>
                  <a:spcPts val="1266"/>
                </a:lnSpc>
                <a:defRPr sz="3600"/>
              </a:pPr>
              <a:endParaRPr sz="1898" dirty="0">
                <a:latin typeface="Arial"/>
                <a:ea typeface="Arial"/>
                <a:cs typeface="Arial"/>
                <a:sym typeface="Arial"/>
              </a:endParaRPr>
            </a:p>
            <a:p>
              <a:pPr marL="60270" indent="-60270">
                <a:lnSpc>
                  <a:spcPts val="1266"/>
                </a:lnSpc>
                <a:defRPr sz="3600"/>
              </a:pPr>
              <a:r>
                <a:rPr sz="1898" dirty="0">
                  <a:latin typeface="Arial"/>
                  <a:ea typeface="Arial"/>
                  <a:cs typeface="Arial"/>
                  <a:sym typeface="Arial"/>
                </a:rPr>
                <a:t> user, point/click, DSL) </a:t>
              </a:r>
            </a:p>
          </p:txBody>
        </p:sp>
        <p:sp>
          <p:nvSpPr>
            <p:cNvPr id="673" name="Shape 673"/>
            <p:cNvSpPr/>
            <p:nvPr/>
          </p:nvSpPr>
          <p:spPr>
            <a:xfrm>
              <a:off x="134649" y="2281076"/>
              <a:ext cx="3493551" cy="213052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marL="227688">
                <a:lnSpc>
                  <a:spcPts val="1107"/>
                </a:lnSpc>
                <a:spcBef>
                  <a:spcPts val="316"/>
                </a:spcBef>
                <a:defRPr sz="2400"/>
              </a:pPr>
              <a:endParaRPr sz="1266" baseline="31999">
                <a:solidFill>
                  <a:srgbClr val="212121"/>
                </a:solidFill>
                <a:latin typeface="ヒラギノ明朝 Pro W3"/>
                <a:ea typeface="ヒラギノ明朝 Pro W3"/>
                <a:cs typeface="ヒラギノ明朝 Pro W3"/>
                <a:sym typeface="ヒラギノ明朝 Pro W3"/>
              </a:endParaRPr>
            </a:p>
            <a:p>
              <a:pPr marL="227688">
                <a:lnSpc>
                  <a:spcPts val="1107"/>
                </a:lnSpc>
                <a:spcBef>
                  <a:spcPts val="316"/>
                </a:spcBef>
                <a:defRPr sz="2400"/>
              </a:pPr>
              <a:endParaRPr sz="1266" baseline="31999">
                <a:solidFill>
                  <a:srgbClr val="212121"/>
                </a:solidFill>
                <a:latin typeface="ヒラギノ明朝 Pro W3"/>
                <a:ea typeface="ヒラギノ明朝 Pro W3"/>
                <a:cs typeface="ヒラギノ明朝 Pro W3"/>
                <a:sym typeface="ヒラギノ明朝 Pro W3"/>
              </a:endParaRPr>
            </a:p>
            <a:p>
              <a:pPr marL="227688">
                <a:lnSpc>
                  <a:spcPts val="1107"/>
                </a:lnSpc>
                <a:spcBef>
                  <a:spcPts val="316"/>
                </a:spcBef>
                <a:defRPr sz="2400"/>
              </a:pPr>
              <a:r>
                <a:rPr sz="1266">
                  <a:latin typeface="Arial"/>
                  <a:ea typeface="Arial"/>
                  <a:cs typeface="Arial"/>
                  <a:sym typeface="Arial"/>
                </a:rPr>
                <a:t>Component  (advanced user, modify from </a:t>
              </a:r>
            </a:p>
            <a:p>
              <a:pPr marL="227688">
                <a:lnSpc>
                  <a:spcPts val="1107"/>
                </a:lnSpc>
                <a:spcBef>
                  <a:spcPts val="316"/>
                </a:spcBef>
                <a:defRPr sz="2400"/>
              </a:pPr>
              <a:r>
                <a:rPr sz="1266">
                  <a:latin typeface="Arial"/>
                  <a:ea typeface="Arial"/>
                  <a:cs typeface="Arial"/>
                  <a:sym typeface="Arial"/>
                </a:rPr>
                <a:t>existing,  c-code) </a:t>
              </a:r>
            </a:p>
          </p:txBody>
        </p:sp>
        <p:grpSp>
          <p:nvGrpSpPr>
            <p:cNvPr id="676" name="Group 676"/>
            <p:cNvGrpSpPr/>
            <p:nvPr/>
          </p:nvGrpSpPr>
          <p:grpSpPr>
            <a:xfrm>
              <a:off x="3794623" y="2921346"/>
              <a:ext cx="3065413" cy="2480454"/>
              <a:chOff x="0" y="-859"/>
              <a:chExt cx="3065412" cy="2480452"/>
            </a:xfrm>
          </p:grpSpPr>
          <p:sp>
            <p:nvSpPr>
              <p:cNvPr id="674" name="Shape 674"/>
              <p:cNvSpPr/>
              <p:nvPr/>
            </p:nvSpPr>
            <p:spPr>
              <a:xfrm>
                <a:off x="0" y="-859"/>
                <a:ext cx="3065412" cy="24804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16916" y="0"/>
                      <a:pt x="21600" y="4667"/>
                      <a:pt x="21600" y="10793"/>
                    </a:cubicBezTo>
                    <a:cubicBezTo>
                      <a:pt x="21600" y="16919"/>
                      <a:pt x="16916" y="21600"/>
                      <a:pt x="10800" y="21600"/>
                    </a:cubicBezTo>
                    <a:cubicBezTo>
                      <a:pt x="4670" y="21600"/>
                      <a:pt x="0" y="16919"/>
                      <a:pt x="0" y="10793"/>
                    </a:cubicBezTo>
                    <a:cubicBezTo>
                      <a:pt x="0" y="4667"/>
                      <a:pt x="4670" y="0"/>
                      <a:pt x="10800" y="0"/>
                    </a:cubicBezTo>
                    <a:close/>
                  </a:path>
                </a:pathLst>
              </a:custGeom>
              <a:solidFill>
                <a:srgbClr val="FFFB00"/>
              </a:solidFill>
              <a:ln w="12700" cap="flat">
                <a:noFill/>
                <a:miter lim="400000"/>
              </a:ln>
              <a:effectLst/>
            </p:spPr>
            <p:txBody>
              <a:bodyPr wrap="square" lIns="0" tIns="0" rIns="0" bIns="0" numCol="1" anchor="t">
                <a:noAutofit/>
              </a:bodyPr>
              <a:lstStyle/>
              <a:p>
                <a:pPr algn="l">
                  <a:defRPr sz="2200">
                    <a:latin typeface="Helvetica"/>
                    <a:ea typeface="Helvetica"/>
                    <a:cs typeface="Helvetica"/>
                    <a:sym typeface="Helvetica"/>
                  </a:defRPr>
                </a:pPr>
                <a:endParaRPr sz="1160"/>
              </a:p>
            </p:txBody>
          </p:sp>
          <p:sp>
            <p:nvSpPr>
              <p:cNvPr id="675" name="Shape 675"/>
              <p:cNvSpPr/>
              <p:nvPr/>
            </p:nvSpPr>
            <p:spPr>
              <a:xfrm>
                <a:off x="646840" y="876085"/>
                <a:ext cx="2199354" cy="123065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t">
                <a:noAutofit/>
              </a:bodyPr>
              <a:lstStyle/>
              <a:p>
                <a:pPr indent="167418">
                  <a:spcBef>
                    <a:spcPts val="316"/>
                  </a:spcBef>
                  <a:defRPr sz="2400"/>
                </a:pPr>
                <a:r>
                  <a:rPr sz="1266">
                    <a:latin typeface="Arial"/>
                    <a:ea typeface="Arial"/>
                    <a:cs typeface="Arial"/>
                    <a:sym typeface="Arial"/>
                  </a:rPr>
                  <a:t>Kernel </a:t>
                </a:r>
              </a:p>
              <a:p>
                <a:pPr marL="187508" indent="-187508">
                  <a:lnSpc>
                    <a:spcPts val="1002"/>
                  </a:lnSpc>
                  <a:defRPr sz="2400"/>
                </a:pPr>
                <a:r>
                  <a:rPr sz="1266">
                    <a:latin typeface="Arial"/>
                    <a:ea typeface="Arial"/>
                    <a:cs typeface="Arial"/>
                    <a:sym typeface="Arial"/>
                  </a:rPr>
                  <a:t>(McStas  team) </a:t>
                </a:r>
              </a:p>
            </p:txBody>
          </p:sp>
        </p:grpSp>
      </p:grpSp>
      <p:sp>
        <p:nvSpPr>
          <p:cNvPr id="31" name="Shape 969"/>
          <p:cNvSpPr/>
          <p:nvPr/>
        </p:nvSpPr>
        <p:spPr>
          <a:xfrm>
            <a:off x="4144407" y="6631058"/>
            <a:ext cx="4969811" cy="194465"/>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3229657064"/>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 name="droppedImage.png"/>
          <p:cNvPicPr>
            <a:picLocks noChangeAspect="1"/>
          </p:cNvPicPr>
          <p:nvPr/>
        </p:nvPicPr>
        <p:blipFill>
          <a:blip r:embed="rId2">
            <a:extLst/>
          </a:blip>
          <a:stretch>
            <a:fillRect/>
          </a:stretch>
        </p:blipFill>
        <p:spPr>
          <a:xfrm>
            <a:off x="3714750" y="4145062"/>
            <a:ext cx="5125773" cy="1701105"/>
          </a:xfrm>
          <a:prstGeom prst="rect">
            <a:avLst/>
          </a:prstGeom>
          <a:ln w="12700">
            <a:miter lim="400000"/>
          </a:ln>
          <a:effectLst>
            <a:outerShdw blurRad="76200" dist="63500" dir="5400000" rotWithShape="0">
              <a:srgbClr val="000000">
                <a:alpha val="45000"/>
              </a:srgbClr>
            </a:outerShdw>
          </a:effectLst>
        </p:spPr>
      </p:pic>
      <p:pic>
        <p:nvPicPr>
          <p:cNvPr id="702" name="droppedImage.pdf"/>
          <p:cNvPicPr>
            <a:picLocks noChangeAspect="1"/>
          </p:cNvPicPr>
          <p:nvPr/>
        </p:nvPicPr>
        <p:blipFill>
          <a:blip r:embed="rId3">
            <a:extLst/>
          </a:blip>
          <a:stretch>
            <a:fillRect/>
          </a:stretch>
        </p:blipFill>
        <p:spPr>
          <a:xfrm>
            <a:off x="92177" y="1484784"/>
            <a:ext cx="3315147" cy="2499339"/>
          </a:xfrm>
          <a:prstGeom prst="rect">
            <a:avLst/>
          </a:prstGeom>
          <a:ln w="12700">
            <a:miter lim="400000"/>
          </a:ln>
        </p:spPr>
      </p:pic>
      <p:pic>
        <p:nvPicPr>
          <p:cNvPr id="703" name="droppedImage.pdf"/>
          <p:cNvPicPr>
            <a:picLocks noChangeAspect="1"/>
          </p:cNvPicPr>
          <p:nvPr/>
        </p:nvPicPr>
        <p:blipFill>
          <a:blip r:embed="rId4">
            <a:extLst/>
          </a:blip>
          <a:stretch>
            <a:fillRect/>
          </a:stretch>
        </p:blipFill>
        <p:spPr>
          <a:xfrm>
            <a:off x="353595" y="4024511"/>
            <a:ext cx="3650812" cy="2812852"/>
          </a:xfrm>
          <a:prstGeom prst="rect">
            <a:avLst/>
          </a:prstGeom>
          <a:ln w="12700">
            <a:miter lim="400000"/>
          </a:ln>
          <a:effectLst>
            <a:outerShdw blurRad="76200" dist="63500" dir="5400000" rotWithShape="0">
              <a:srgbClr val="000000">
                <a:alpha val="45000"/>
              </a:srgbClr>
            </a:outerShdw>
          </a:effectLst>
        </p:spPr>
      </p:pic>
      <p:pic>
        <p:nvPicPr>
          <p:cNvPr id="705" name="droppedImage.png"/>
          <p:cNvPicPr>
            <a:picLocks noChangeAspect="1"/>
          </p:cNvPicPr>
          <p:nvPr/>
        </p:nvPicPr>
        <p:blipFill>
          <a:blip r:embed="rId5">
            <a:extLst/>
          </a:blip>
          <a:stretch>
            <a:fillRect/>
          </a:stretch>
        </p:blipFill>
        <p:spPr>
          <a:xfrm>
            <a:off x="3038326" y="1588498"/>
            <a:ext cx="3469184" cy="2665836"/>
          </a:xfrm>
          <a:prstGeom prst="rect">
            <a:avLst/>
          </a:prstGeom>
          <a:ln w="12700">
            <a:miter lim="400000"/>
          </a:ln>
        </p:spPr>
      </p:pic>
      <p:pic>
        <p:nvPicPr>
          <p:cNvPr id="706" name="droppedImage.png"/>
          <p:cNvPicPr>
            <a:picLocks noChangeAspect="1"/>
          </p:cNvPicPr>
          <p:nvPr/>
        </p:nvPicPr>
        <p:blipFill>
          <a:blip r:embed="rId6">
            <a:extLst/>
          </a:blip>
          <a:stretch>
            <a:fillRect/>
          </a:stretch>
        </p:blipFill>
        <p:spPr>
          <a:xfrm>
            <a:off x="6789596" y="5527670"/>
            <a:ext cx="2444502" cy="1878437"/>
          </a:xfrm>
          <a:prstGeom prst="rect">
            <a:avLst/>
          </a:prstGeom>
          <a:ln w="12700">
            <a:miter lim="400000"/>
          </a:ln>
          <a:effectLst>
            <a:outerShdw blurRad="76200" dist="63500" dir="5400000" rotWithShape="0">
              <a:srgbClr val="000000">
                <a:alpha val="45000"/>
              </a:srgbClr>
            </a:outerShdw>
          </a:effectLst>
        </p:spPr>
      </p:pic>
      <p:sp>
        <p:nvSpPr>
          <p:cNvPr id="707" name="Shape 707"/>
          <p:cNvSpPr>
            <a:spLocks noGrp="1"/>
          </p:cNvSpPr>
          <p:nvPr>
            <p:ph type="title"/>
          </p:nvPr>
        </p:nvSpPr>
        <p:spPr>
          <a:xfrm>
            <a:off x="457200" y="557808"/>
            <a:ext cx="8229600" cy="1143000"/>
          </a:xfrm>
          <a:prstGeom prst="rect">
            <a:avLst/>
          </a:prstGeom>
        </p:spPr>
        <p:txBody>
          <a:bodyPr/>
          <a:lstStyle/>
          <a:p>
            <a:r>
              <a:rPr dirty="0"/>
              <a:t>Example suite: 123 instruments</a:t>
            </a:r>
          </a:p>
        </p:txBody>
      </p:sp>
      <p:pic>
        <p:nvPicPr>
          <p:cNvPr id="708" name="image.png"/>
          <p:cNvPicPr>
            <a:picLocks/>
          </p:cNvPicPr>
          <p:nvPr/>
        </p:nvPicPr>
        <p:blipFill>
          <a:blip r:embed="rId7">
            <a:extLst/>
          </a:blip>
          <a:stretch>
            <a:fillRect/>
          </a:stretch>
        </p:blipFill>
        <p:spPr>
          <a:xfrm>
            <a:off x="3795117" y="5371249"/>
            <a:ext cx="3033861" cy="1781473"/>
          </a:xfrm>
          <a:prstGeom prst="rect">
            <a:avLst/>
          </a:prstGeom>
          <a:ln w="12700">
            <a:miter lim="400000"/>
          </a:ln>
        </p:spPr>
      </p:pic>
      <p:pic>
        <p:nvPicPr>
          <p:cNvPr id="709" name="droppedImage.png"/>
          <p:cNvPicPr>
            <a:picLocks noChangeAspect="1"/>
          </p:cNvPicPr>
          <p:nvPr/>
        </p:nvPicPr>
        <p:blipFill>
          <a:blip r:embed="rId8">
            <a:extLst/>
          </a:blip>
          <a:stretch>
            <a:fillRect/>
          </a:stretch>
        </p:blipFill>
        <p:spPr>
          <a:xfrm>
            <a:off x="6507510" y="2210060"/>
            <a:ext cx="2444502" cy="1955602"/>
          </a:xfrm>
          <a:prstGeom prst="rect">
            <a:avLst/>
          </a:prstGeom>
          <a:ln w="12700">
            <a:miter lim="400000"/>
          </a:ln>
          <a:effectLst>
            <a:outerShdw blurRad="76200" dist="63500" dir="5400000" rotWithShape="0">
              <a:srgbClr val="000000">
                <a:alpha val="45000"/>
              </a:srgbClr>
            </a:outerShdw>
          </a:effectLst>
        </p:spPr>
      </p:pic>
      <p:sp>
        <p:nvSpPr>
          <p:cNvPr id="710" name="Shape 710"/>
          <p:cNvSpPr/>
          <p:nvPr/>
        </p:nvSpPr>
        <p:spPr>
          <a:xfrm>
            <a:off x="415230" y="6549536"/>
            <a:ext cx="3408486" cy="186642"/>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lgn="l">
              <a:buClr>
                <a:srgbClr val="000000"/>
              </a:buClr>
              <a:defRPr sz="1800">
                <a:uFill>
                  <a:solidFill>
                    <a:srgbClr val="000000"/>
                  </a:solidFill>
                </a:uFill>
                <a:latin typeface="+mn-lt"/>
                <a:ea typeface="+mn-ea"/>
                <a:cs typeface="+mn-cs"/>
                <a:sym typeface="Verdana"/>
              </a:defRPr>
            </a:pPr>
            <a:r>
              <a:rPr sz="949"/>
              <a:t>NOBUGS|2016 / </a:t>
            </a:r>
            <a:r>
              <a:rPr sz="949" b="1"/>
              <a:t>Integrating</a:t>
            </a:r>
            <a:r>
              <a:rPr sz="949"/>
              <a:t> software: SASview, McStas and Mantid </a:t>
            </a:r>
          </a:p>
        </p:txBody>
      </p:sp>
    </p:spTree>
    <p:extLst>
      <p:ext uri="{BB962C8B-B14F-4D97-AF65-F5344CB8AC3E}">
        <p14:creationId xmlns:p14="http://schemas.microsoft.com/office/powerpoint/2010/main" val="2798266985"/>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Project Goals</a:t>
            </a:r>
          </a:p>
        </p:txBody>
      </p:sp>
      <p:sp>
        <p:nvSpPr>
          <p:cNvPr id="8" name="Rectangle 3"/>
          <p:cNvSpPr txBox="1">
            <a:spLocks noChangeArrowheads="1"/>
          </p:cNvSpPr>
          <p:nvPr/>
        </p:nvSpPr>
        <p:spPr>
          <a:xfrm>
            <a:off x="700110" y="2051720"/>
            <a:ext cx="7743775" cy="4205287"/>
          </a:xfrm>
          <a:prstGeom prst="rect">
            <a:avLst/>
          </a:prstGeom>
        </p:spPr>
        <p:txBody>
          <a:bodyPr/>
          <a:lstStyle/>
          <a:p>
            <a:pPr marL="342900" indent="-342900">
              <a:lnSpc>
                <a:spcPct val="90000"/>
              </a:lnSpc>
              <a:spcBef>
                <a:spcPct val="20000"/>
              </a:spcBef>
              <a:buFontTx/>
              <a:buChar char="•"/>
              <a:defRPr/>
            </a:pPr>
            <a:r>
              <a:rPr lang="en-GB" sz="2800" kern="0" dirty="0">
                <a:latin typeface="Arial" panose="020B0604020202020204" pitchFamily="34" charset="0"/>
                <a:cs typeface="Arial" panose="020B0604020202020204" pitchFamily="34" charset="0"/>
              </a:rPr>
              <a:t>Goals</a:t>
            </a:r>
          </a:p>
          <a:p>
            <a:pPr marL="742950" lvl="1" indent="-285750">
              <a:lnSpc>
                <a:spcPct val="90000"/>
              </a:lnSpc>
              <a:spcBef>
                <a:spcPct val="20000"/>
              </a:spcBef>
              <a:buFontTx/>
              <a:buChar char="–"/>
              <a:defRPr/>
            </a:pPr>
            <a:r>
              <a:rPr lang="en-GB" sz="2000" b="0" kern="0" dirty="0">
                <a:latin typeface="Arial" panose="020B0604020202020204" pitchFamily="34" charset="0"/>
                <a:cs typeface="Arial" panose="020B0604020202020204" pitchFamily="34" charset="0"/>
              </a:rPr>
              <a:t>Consolidate the data reduction/analysis software for neutron scattering </a:t>
            </a:r>
            <a:r>
              <a:rPr lang="en-GB" sz="2000" kern="0" dirty="0">
                <a:latin typeface="Arial" panose="020B0604020202020204" pitchFamily="34" charset="0"/>
                <a:cs typeface="Arial" panose="020B0604020202020204" pitchFamily="34" charset="0"/>
              </a:rPr>
              <a:t>experiments</a:t>
            </a:r>
            <a:endParaRPr lang="en-GB" sz="2000" b="0" kern="0" dirty="0">
              <a:latin typeface="Arial" panose="020B0604020202020204" pitchFamily="34" charset="0"/>
              <a:cs typeface="Arial" panose="020B0604020202020204" pitchFamily="34" charset="0"/>
            </a:endParaRPr>
          </a:p>
          <a:p>
            <a:pPr marL="742950" lvl="1" indent="-285750">
              <a:lnSpc>
                <a:spcPct val="90000"/>
              </a:lnSpc>
              <a:spcBef>
                <a:spcPct val="20000"/>
              </a:spcBef>
              <a:buFontTx/>
              <a:buChar char="–"/>
              <a:defRPr/>
            </a:pPr>
            <a:r>
              <a:rPr lang="en-GB" sz="2000" b="0" kern="0" dirty="0">
                <a:latin typeface="Arial" panose="020B0604020202020204" pitchFamily="34" charset="0"/>
                <a:cs typeface="Arial" panose="020B0604020202020204" pitchFamily="34" charset="0"/>
              </a:rPr>
              <a:t>Without restricting the needs of the instrument scientists </a:t>
            </a:r>
          </a:p>
          <a:p>
            <a:pPr marL="742950" lvl="1" indent="-285750">
              <a:lnSpc>
                <a:spcPct val="90000"/>
              </a:lnSpc>
              <a:spcBef>
                <a:spcPct val="20000"/>
              </a:spcBef>
              <a:buFontTx/>
              <a:buChar char="–"/>
              <a:defRPr/>
            </a:pPr>
            <a:endParaRPr lang="en-GB" sz="2400" b="0" kern="0" dirty="0">
              <a:latin typeface="Arial" panose="020B0604020202020204" pitchFamily="34" charset="0"/>
              <a:cs typeface="Arial" panose="020B0604020202020204" pitchFamily="34" charset="0"/>
            </a:endParaRPr>
          </a:p>
          <a:p>
            <a:pPr marL="342900" indent="-342900">
              <a:lnSpc>
                <a:spcPct val="90000"/>
              </a:lnSpc>
              <a:spcBef>
                <a:spcPct val="20000"/>
              </a:spcBef>
              <a:buFontTx/>
              <a:buChar char="•"/>
              <a:defRPr/>
            </a:pPr>
            <a:r>
              <a:rPr lang="en-GB" sz="2800" kern="0" dirty="0">
                <a:latin typeface="Arial" panose="020B0604020202020204" pitchFamily="34" charset="0"/>
                <a:cs typeface="Arial" panose="020B0604020202020204" pitchFamily="34" charset="0"/>
              </a:rPr>
              <a:t>Key requirements</a:t>
            </a:r>
          </a:p>
          <a:p>
            <a:pPr marL="742950" lvl="1" indent="-285750">
              <a:lnSpc>
                <a:spcPct val="90000"/>
              </a:lnSpc>
              <a:spcBef>
                <a:spcPct val="20000"/>
              </a:spcBef>
              <a:buFontTx/>
              <a:buChar char="–"/>
              <a:defRPr/>
            </a:pPr>
            <a:r>
              <a:rPr lang="en-GB" sz="2000" b="0" kern="0" dirty="0">
                <a:latin typeface="Arial" panose="020B0604020202020204" pitchFamily="34" charset="0"/>
                <a:cs typeface="Arial" panose="020B0604020202020204" pitchFamily="34" charset="0"/>
              </a:rPr>
              <a:t>Cross-platform</a:t>
            </a:r>
          </a:p>
          <a:p>
            <a:pPr marL="742950" lvl="1" indent="-285750">
              <a:lnSpc>
                <a:spcPct val="90000"/>
              </a:lnSpc>
              <a:spcBef>
                <a:spcPct val="20000"/>
              </a:spcBef>
              <a:buFontTx/>
              <a:buChar char="–"/>
              <a:defRPr/>
            </a:pPr>
            <a:r>
              <a:rPr lang="en-GB" sz="2000" b="0" kern="0" dirty="0">
                <a:latin typeface="Arial" panose="020B0604020202020204" pitchFamily="34" charset="0"/>
                <a:cs typeface="Arial" panose="020B0604020202020204" pitchFamily="34" charset="0"/>
              </a:rPr>
              <a:t>Easily extensible</a:t>
            </a:r>
          </a:p>
          <a:p>
            <a:pPr marL="742950" lvl="1" indent="-285750">
              <a:lnSpc>
                <a:spcPct val="90000"/>
              </a:lnSpc>
              <a:spcBef>
                <a:spcPct val="20000"/>
              </a:spcBef>
              <a:buFontTx/>
              <a:buChar char="–"/>
              <a:defRPr/>
            </a:pPr>
            <a:r>
              <a:rPr lang="en-GB" sz="2000" b="0" kern="0" dirty="0">
                <a:latin typeface="Arial" panose="020B0604020202020204" pitchFamily="34" charset="0"/>
                <a:cs typeface="Arial" panose="020B0604020202020204" pitchFamily="34" charset="0"/>
              </a:rPr>
              <a:t>Freely redistributable</a:t>
            </a:r>
          </a:p>
          <a:p>
            <a:pPr marL="742950" lvl="1" indent="-285750">
              <a:lnSpc>
                <a:spcPct val="90000"/>
              </a:lnSpc>
              <a:spcBef>
                <a:spcPct val="20000"/>
              </a:spcBef>
              <a:buFontTx/>
              <a:buChar char="–"/>
              <a:defRPr/>
            </a:pPr>
            <a:r>
              <a:rPr lang="en-GB" sz="2000" b="0" kern="0" dirty="0">
                <a:latin typeface="Arial" panose="020B0604020202020204" pitchFamily="34" charset="0"/>
                <a:cs typeface="Arial" panose="020B0604020202020204" pitchFamily="34" charset="0"/>
              </a:rPr>
              <a:t>Open source</a:t>
            </a:r>
          </a:p>
        </p:txBody>
      </p:sp>
    </p:spTree>
    <p:extLst>
      <p:ext uri="{BB962C8B-B14F-4D97-AF65-F5344CB8AC3E}">
        <p14:creationId xmlns:p14="http://schemas.microsoft.com/office/powerpoint/2010/main" val="18947996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0" name="droppedImage.png"/>
          <p:cNvPicPr>
            <a:picLocks noChangeAspect="1"/>
          </p:cNvPicPr>
          <p:nvPr/>
        </p:nvPicPr>
        <p:blipFill>
          <a:blip r:embed="rId2">
            <a:extLst/>
          </a:blip>
          <a:stretch>
            <a:fillRect/>
          </a:stretch>
        </p:blipFill>
        <p:spPr>
          <a:xfrm>
            <a:off x="3714750" y="4145062"/>
            <a:ext cx="5125773" cy="1701105"/>
          </a:xfrm>
          <a:prstGeom prst="rect">
            <a:avLst/>
          </a:prstGeom>
          <a:ln w="12700">
            <a:miter lim="400000"/>
          </a:ln>
          <a:effectLst>
            <a:outerShdw blurRad="76200" dist="63500" dir="5400000" rotWithShape="0">
              <a:srgbClr val="000000">
                <a:alpha val="45000"/>
              </a:srgbClr>
            </a:outerShdw>
          </a:effectLst>
        </p:spPr>
      </p:pic>
      <p:pic>
        <p:nvPicPr>
          <p:cNvPr id="702" name="droppedImage.pdf"/>
          <p:cNvPicPr>
            <a:picLocks noChangeAspect="1"/>
          </p:cNvPicPr>
          <p:nvPr/>
        </p:nvPicPr>
        <p:blipFill>
          <a:blip r:embed="rId3">
            <a:extLst/>
          </a:blip>
          <a:stretch>
            <a:fillRect/>
          </a:stretch>
        </p:blipFill>
        <p:spPr>
          <a:xfrm>
            <a:off x="92177" y="1484784"/>
            <a:ext cx="3315147" cy="2499339"/>
          </a:xfrm>
          <a:prstGeom prst="rect">
            <a:avLst/>
          </a:prstGeom>
          <a:ln w="12700">
            <a:miter lim="400000"/>
          </a:ln>
        </p:spPr>
      </p:pic>
      <p:pic>
        <p:nvPicPr>
          <p:cNvPr id="703" name="droppedImage.pdf"/>
          <p:cNvPicPr>
            <a:picLocks noChangeAspect="1"/>
          </p:cNvPicPr>
          <p:nvPr/>
        </p:nvPicPr>
        <p:blipFill>
          <a:blip r:embed="rId4">
            <a:extLst/>
          </a:blip>
          <a:stretch>
            <a:fillRect/>
          </a:stretch>
        </p:blipFill>
        <p:spPr>
          <a:xfrm>
            <a:off x="353595" y="4024511"/>
            <a:ext cx="3650812" cy="2812852"/>
          </a:xfrm>
          <a:prstGeom prst="rect">
            <a:avLst/>
          </a:prstGeom>
          <a:ln w="12700">
            <a:miter lim="400000"/>
          </a:ln>
          <a:effectLst>
            <a:outerShdw blurRad="76200" dist="63500" dir="5400000" rotWithShape="0">
              <a:srgbClr val="000000">
                <a:alpha val="45000"/>
              </a:srgbClr>
            </a:outerShdw>
          </a:effectLst>
        </p:spPr>
      </p:pic>
      <p:pic>
        <p:nvPicPr>
          <p:cNvPr id="705" name="droppedImage.png"/>
          <p:cNvPicPr>
            <a:picLocks noChangeAspect="1"/>
          </p:cNvPicPr>
          <p:nvPr/>
        </p:nvPicPr>
        <p:blipFill>
          <a:blip r:embed="rId5">
            <a:extLst/>
          </a:blip>
          <a:stretch>
            <a:fillRect/>
          </a:stretch>
        </p:blipFill>
        <p:spPr>
          <a:xfrm>
            <a:off x="3038326" y="1588498"/>
            <a:ext cx="3469184" cy="2665836"/>
          </a:xfrm>
          <a:prstGeom prst="rect">
            <a:avLst/>
          </a:prstGeom>
          <a:ln w="12700">
            <a:miter lim="400000"/>
          </a:ln>
        </p:spPr>
      </p:pic>
      <p:pic>
        <p:nvPicPr>
          <p:cNvPr id="706" name="droppedImage.png"/>
          <p:cNvPicPr>
            <a:picLocks noChangeAspect="1"/>
          </p:cNvPicPr>
          <p:nvPr/>
        </p:nvPicPr>
        <p:blipFill>
          <a:blip r:embed="rId6">
            <a:extLst/>
          </a:blip>
          <a:stretch>
            <a:fillRect/>
          </a:stretch>
        </p:blipFill>
        <p:spPr>
          <a:xfrm>
            <a:off x="6789596" y="5527670"/>
            <a:ext cx="2444502" cy="1878437"/>
          </a:xfrm>
          <a:prstGeom prst="rect">
            <a:avLst/>
          </a:prstGeom>
          <a:ln w="12700">
            <a:miter lim="400000"/>
          </a:ln>
          <a:effectLst>
            <a:outerShdw blurRad="76200" dist="63500" dir="5400000" rotWithShape="0">
              <a:srgbClr val="000000">
                <a:alpha val="45000"/>
              </a:srgbClr>
            </a:outerShdw>
          </a:effectLst>
        </p:spPr>
      </p:pic>
      <p:sp>
        <p:nvSpPr>
          <p:cNvPr id="707" name="Shape 707"/>
          <p:cNvSpPr>
            <a:spLocks noGrp="1"/>
          </p:cNvSpPr>
          <p:nvPr>
            <p:ph type="title"/>
          </p:nvPr>
        </p:nvSpPr>
        <p:spPr>
          <a:xfrm>
            <a:off x="457200" y="557808"/>
            <a:ext cx="8229600" cy="1143000"/>
          </a:xfrm>
          <a:prstGeom prst="rect">
            <a:avLst/>
          </a:prstGeom>
        </p:spPr>
        <p:txBody>
          <a:bodyPr/>
          <a:lstStyle/>
          <a:p>
            <a:r>
              <a:rPr dirty="0"/>
              <a:t>Example suite: 123 instruments</a:t>
            </a:r>
          </a:p>
        </p:txBody>
      </p:sp>
      <p:pic>
        <p:nvPicPr>
          <p:cNvPr id="708" name="image.png"/>
          <p:cNvPicPr>
            <a:picLocks/>
          </p:cNvPicPr>
          <p:nvPr/>
        </p:nvPicPr>
        <p:blipFill>
          <a:blip r:embed="rId7">
            <a:extLst/>
          </a:blip>
          <a:stretch>
            <a:fillRect/>
          </a:stretch>
        </p:blipFill>
        <p:spPr>
          <a:xfrm>
            <a:off x="3795117" y="5371249"/>
            <a:ext cx="3033861" cy="1781473"/>
          </a:xfrm>
          <a:prstGeom prst="rect">
            <a:avLst/>
          </a:prstGeom>
          <a:ln w="12700">
            <a:miter lim="400000"/>
          </a:ln>
        </p:spPr>
      </p:pic>
      <p:pic>
        <p:nvPicPr>
          <p:cNvPr id="709" name="droppedImage.png"/>
          <p:cNvPicPr>
            <a:picLocks noChangeAspect="1"/>
          </p:cNvPicPr>
          <p:nvPr/>
        </p:nvPicPr>
        <p:blipFill>
          <a:blip r:embed="rId8">
            <a:extLst/>
          </a:blip>
          <a:stretch>
            <a:fillRect/>
          </a:stretch>
        </p:blipFill>
        <p:spPr>
          <a:xfrm>
            <a:off x="6507510" y="2210060"/>
            <a:ext cx="2444502" cy="1955602"/>
          </a:xfrm>
          <a:prstGeom prst="rect">
            <a:avLst/>
          </a:prstGeom>
          <a:ln w="12700">
            <a:miter lim="400000"/>
          </a:ln>
          <a:effectLst>
            <a:outerShdw blurRad="76200" dist="63500" dir="5400000" rotWithShape="0">
              <a:srgbClr val="000000">
                <a:alpha val="45000"/>
              </a:srgbClr>
            </a:outerShdw>
          </a:effectLst>
        </p:spPr>
      </p:pic>
      <p:sp>
        <p:nvSpPr>
          <p:cNvPr id="710" name="Shape 710"/>
          <p:cNvSpPr/>
          <p:nvPr/>
        </p:nvSpPr>
        <p:spPr>
          <a:xfrm>
            <a:off x="415230" y="6549536"/>
            <a:ext cx="3408486" cy="186642"/>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lgn="l">
              <a:buClr>
                <a:srgbClr val="000000"/>
              </a:buClr>
              <a:defRPr sz="1800">
                <a:uFill>
                  <a:solidFill>
                    <a:srgbClr val="000000"/>
                  </a:solidFill>
                </a:uFill>
                <a:latin typeface="+mn-lt"/>
                <a:ea typeface="+mn-ea"/>
                <a:cs typeface="+mn-cs"/>
                <a:sym typeface="Verdana"/>
              </a:defRPr>
            </a:pPr>
            <a:r>
              <a:rPr sz="949"/>
              <a:t>NOBUGS|2016 / </a:t>
            </a:r>
            <a:r>
              <a:rPr sz="949" b="1"/>
              <a:t>Integrating</a:t>
            </a:r>
            <a:r>
              <a:rPr sz="949"/>
              <a:t> software: SASview, McStas and Mantid </a:t>
            </a:r>
          </a:p>
        </p:txBody>
      </p:sp>
      <p:pic>
        <p:nvPicPr>
          <p:cNvPr id="15" name="droppedImage.png"/>
          <p:cNvPicPr>
            <a:picLocks noChangeAspect="1"/>
          </p:cNvPicPr>
          <p:nvPr/>
        </p:nvPicPr>
        <p:blipFill>
          <a:blip r:embed="rId2">
            <a:extLst/>
          </a:blip>
          <a:stretch>
            <a:fillRect/>
          </a:stretch>
        </p:blipFill>
        <p:spPr>
          <a:xfrm>
            <a:off x="3714750" y="4051846"/>
            <a:ext cx="5125773" cy="1701105"/>
          </a:xfrm>
          <a:prstGeom prst="rect">
            <a:avLst/>
          </a:prstGeom>
          <a:ln w="12700">
            <a:miter lim="400000"/>
          </a:ln>
          <a:effectLst>
            <a:outerShdw blurRad="76200" dist="63500" dir="5400000" rotWithShape="0">
              <a:srgbClr val="000000">
                <a:alpha val="45000"/>
              </a:srgbClr>
            </a:outerShdw>
          </a:effectLst>
        </p:spPr>
      </p:pic>
      <p:pic>
        <p:nvPicPr>
          <p:cNvPr id="16" name="droppedImage.pdf"/>
          <p:cNvPicPr>
            <a:picLocks noChangeAspect="1"/>
          </p:cNvPicPr>
          <p:nvPr/>
        </p:nvPicPr>
        <p:blipFill>
          <a:blip r:embed="rId3">
            <a:extLst/>
          </a:blip>
          <a:stretch>
            <a:fillRect/>
          </a:stretch>
        </p:blipFill>
        <p:spPr>
          <a:xfrm>
            <a:off x="92177" y="1391568"/>
            <a:ext cx="3315147" cy="2499339"/>
          </a:xfrm>
          <a:prstGeom prst="rect">
            <a:avLst/>
          </a:prstGeom>
          <a:ln w="12700">
            <a:miter lim="400000"/>
          </a:ln>
        </p:spPr>
      </p:pic>
      <p:pic>
        <p:nvPicPr>
          <p:cNvPr id="17" name="droppedImage.png"/>
          <p:cNvPicPr>
            <a:picLocks noChangeAspect="1"/>
          </p:cNvPicPr>
          <p:nvPr/>
        </p:nvPicPr>
        <p:blipFill>
          <a:blip r:embed="rId5">
            <a:extLst/>
          </a:blip>
          <a:stretch>
            <a:fillRect/>
          </a:stretch>
        </p:blipFill>
        <p:spPr>
          <a:xfrm>
            <a:off x="3038326" y="1495282"/>
            <a:ext cx="3469184" cy="2665836"/>
          </a:xfrm>
          <a:prstGeom prst="rect">
            <a:avLst/>
          </a:prstGeom>
          <a:ln w="12700">
            <a:miter lim="400000"/>
          </a:ln>
        </p:spPr>
      </p:pic>
      <p:pic>
        <p:nvPicPr>
          <p:cNvPr id="18" name="droppedImage.png"/>
          <p:cNvPicPr>
            <a:picLocks noChangeAspect="1"/>
          </p:cNvPicPr>
          <p:nvPr/>
        </p:nvPicPr>
        <p:blipFill>
          <a:blip r:embed="rId6">
            <a:extLst/>
          </a:blip>
          <a:stretch>
            <a:fillRect/>
          </a:stretch>
        </p:blipFill>
        <p:spPr>
          <a:xfrm>
            <a:off x="6212830" y="2563525"/>
            <a:ext cx="2444502" cy="1878437"/>
          </a:xfrm>
          <a:prstGeom prst="rect">
            <a:avLst/>
          </a:prstGeom>
          <a:ln w="12700">
            <a:miter lim="400000"/>
          </a:ln>
          <a:effectLst>
            <a:outerShdw blurRad="76200" dist="63500" dir="5400000" rotWithShape="0">
              <a:srgbClr val="000000">
                <a:alpha val="45000"/>
              </a:srgbClr>
            </a:outerShdw>
          </a:effectLst>
        </p:spPr>
      </p:pic>
      <p:sp>
        <p:nvSpPr>
          <p:cNvPr id="19" name="Shape 747"/>
          <p:cNvSpPr/>
          <p:nvPr/>
        </p:nvSpPr>
        <p:spPr>
          <a:xfrm>
            <a:off x="332352" y="1678226"/>
            <a:ext cx="8479297" cy="4056068"/>
          </a:xfrm>
          <a:prstGeom prst="rect">
            <a:avLst/>
          </a:prstGeom>
          <a:solidFill>
            <a:srgbClr val="FFFFFF"/>
          </a:solidFill>
          <a:ln w="38100">
            <a:solidFill>
              <a:srgbClr val="4F81BD"/>
            </a:solidFill>
          </a:ln>
          <a:effectLst>
            <a:outerShdw blurRad="38100" dist="25400" dir="5400000" rotWithShape="0">
              <a:srgbClr val="000000">
                <a:alpha val="50000"/>
              </a:srgbClr>
            </a:outerShdw>
          </a:effectLst>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pic>
        <p:nvPicPr>
          <p:cNvPr id="20" name="mcstas-logo.pdf"/>
          <p:cNvPicPr>
            <a:picLocks noChangeAspect="1"/>
          </p:cNvPicPr>
          <p:nvPr/>
        </p:nvPicPr>
        <p:blipFill>
          <a:blip r:embed="rId9">
            <a:extLst/>
          </a:blip>
          <a:stretch>
            <a:fillRect/>
          </a:stretch>
        </p:blipFill>
        <p:spPr>
          <a:xfrm>
            <a:off x="625752" y="1785096"/>
            <a:ext cx="991661" cy="582701"/>
          </a:xfrm>
          <a:prstGeom prst="rect">
            <a:avLst/>
          </a:prstGeom>
          <a:ln w="12700">
            <a:miter lim="400000"/>
          </a:ln>
        </p:spPr>
      </p:pic>
      <p:pic>
        <p:nvPicPr>
          <p:cNvPr id="21" name="pasted-image.tiff"/>
          <p:cNvPicPr>
            <a:picLocks noChangeAspect="1"/>
          </p:cNvPicPr>
          <p:nvPr/>
        </p:nvPicPr>
        <p:blipFill>
          <a:blip r:embed="rId10">
            <a:extLst/>
          </a:blip>
          <a:stretch>
            <a:fillRect/>
          </a:stretch>
        </p:blipFill>
        <p:spPr>
          <a:xfrm>
            <a:off x="380056" y="2392637"/>
            <a:ext cx="9298391" cy="2704409"/>
          </a:xfrm>
          <a:prstGeom prst="rect">
            <a:avLst/>
          </a:prstGeom>
          <a:ln w="12700">
            <a:miter lim="400000"/>
          </a:ln>
        </p:spPr>
      </p:pic>
      <p:pic>
        <p:nvPicPr>
          <p:cNvPr id="22" name="pasted-image.tiff"/>
          <p:cNvPicPr>
            <a:picLocks noChangeAspect="1"/>
          </p:cNvPicPr>
          <p:nvPr/>
        </p:nvPicPr>
        <p:blipFill>
          <a:blip r:embed="rId11">
            <a:extLst/>
          </a:blip>
          <a:stretch>
            <a:fillRect/>
          </a:stretch>
        </p:blipFill>
        <p:spPr>
          <a:xfrm>
            <a:off x="778038" y="2979469"/>
            <a:ext cx="721823" cy="715653"/>
          </a:xfrm>
          <a:prstGeom prst="rect">
            <a:avLst/>
          </a:prstGeom>
          <a:ln w="12700">
            <a:miter lim="400000"/>
          </a:ln>
        </p:spPr>
      </p:pic>
      <p:pic>
        <p:nvPicPr>
          <p:cNvPr id="23" name="pasted-image.tiff"/>
          <p:cNvPicPr>
            <a:picLocks noChangeAspect="1"/>
          </p:cNvPicPr>
          <p:nvPr/>
        </p:nvPicPr>
        <p:blipFill>
          <a:blip r:embed="rId11">
            <a:extLst/>
          </a:blip>
          <a:stretch>
            <a:fillRect/>
          </a:stretch>
        </p:blipFill>
        <p:spPr>
          <a:xfrm>
            <a:off x="3023434" y="2979469"/>
            <a:ext cx="721823" cy="715653"/>
          </a:xfrm>
          <a:prstGeom prst="rect">
            <a:avLst/>
          </a:prstGeom>
          <a:ln w="12700">
            <a:miter lim="400000"/>
          </a:ln>
        </p:spPr>
      </p:pic>
      <p:pic>
        <p:nvPicPr>
          <p:cNvPr id="24" name="pasted-image.tiff"/>
          <p:cNvPicPr>
            <a:picLocks noChangeAspect="1"/>
          </p:cNvPicPr>
          <p:nvPr/>
        </p:nvPicPr>
        <p:blipFill>
          <a:blip r:embed="rId11">
            <a:extLst/>
          </a:blip>
          <a:stretch>
            <a:fillRect/>
          </a:stretch>
        </p:blipFill>
        <p:spPr>
          <a:xfrm>
            <a:off x="5268830" y="2911972"/>
            <a:ext cx="721823" cy="715653"/>
          </a:xfrm>
          <a:prstGeom prst="rect">
            <a:avLst/>
          </a:prstGeom>
          <a:ln w="12700">
            <a:miter lim="400000"/>
          </a:ln>
        </p:spPr>
      </p:pic>
      <p:pic>
        <p:nvPicPr>
          <p:cNvPr id="25" name="pasted-image.tiff"/>
          <p:cNvPicPr>
            <a:picLocks noChangeAspect="1"/>
          </p:cNvPicPr>
          <p:nvPr/>
        </p:nvPicPr>
        <p:blipFill>
          <a:blip r:embed="rId11">
            <a:extLst/>
          </a:blip>
          <a:stretch>
            <a:fillRect/>
          </a:stretch>
        </p:blipFill>
        <p:spPr>
          <a:xfrm>
            <a:off x="8061599" y="4979895"/>
            <a:ext cx="721823" cy="715653"/>
          </a:xfrm>
          <a:prstGeom prst="rect">
            <a:avLst/>
          </a:prstGeom>
          <a:ln w="12700">
            <a:miter lim="400000"/>
          </a:ln>
        </p:spPr>
      </p:pic>
      <p:sp>
        <p:nvSpPr>
          <p:cNvPr id="26" name="Shape 754"/>
          <p:cNvSpPr/>
          <p:nvPr/>
        </p:nvSpPr>
        <p:spPr>
          <a:xfrm>
            <a:off x="5262133" y="3071072"/>
            <a:ext cx="236844" cy="200167"/>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r>
              <a:rPr sz="949"/>
              <a:t>(    )</a:t>
            </a:r>
          </a:p>
        </p:txBody>
      </p:sp>
      <p:sp>
        <p:nvSpPr>
          <p:cNvPr id="27" name="Shape 755"/>
          <p:cNvSpPr/>
          <p:nvPr/>
        </p:nvSpPr>
        <p:spPr>
          <a:xfrm>
            <a:off x="8039197" y="5163968"/>
            <a:ext cx="236844" cy="200167"/>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r>
              <a:rPr sz="949"/>
              <a:t>(    )</a:t>
            </a:r>
          </a:p>
        </p:txBody>
      </p:sp>
      <p:grpSp>
        <p:nvGrpSpPr>
          <p:cNvPr id="28" name="Group 758"/>
          <p:cNvGrpSpPr/>
          <p:nvPr/>
        </p:nvGrpSpPr>
        <p:grpSpPr>
          <a:xfrm>
            <a:off x="262651" y="4417337"/>
            <a:ext cx="7880760" cy="1536533"/>
            <a:chOff x="0" y="0"/>
            <a:chExt cx="14944255" cy="2913719"/>
          </a:xfrm>
        </p:grpSpPr>
        <p:sp>
          <p:nvSpPr>
            <p:cNvPr id="29" name="Shape 757"/>
            <p:cNvSpPr/>
            <p:nvPr/>
          </p:nvSpPr>
          <p:spPr>
            <a:xfrm>
              <a:off x="914400" y="876300"/>
              <a:ext cx="13217056" cy="1250020"/>
            </a:xfrm>
            <a:prstGeom prst="rect">
              <a:avLst/>
            </a:prstGeom>
            <a:noFill/>
            <a:ln>
              <a:noFill/>
            </a:ln>
            <a:effectLst/>
            <a:extLst>
              <a:ext uri="{C572A759-6A51-4108-AA02-DFA0A04FC94B}">
                <ma14:wrappingTextBoxFlag xmlns:ma14="http://schemas.microsoft.com/office/mac/drawingml/2011/main" xmlns="" val="1"/>
              </a:ext>
            </a:extLst>
          </p:spPr>
          <p:txBody>
            <a:bodyPr wrap="square" lIns="0" tIns="0" rIns="0" bIns="0" numCol="1" anchor="b">
              <a:noAutofit/>
            </a:bodyPr>
            <a:lstStyle>
              <a:lvl1pPr algn="l" defTabSz="1727200">
                <a:defRPr sz="3900">
                  <a:uFill>
                    <a:solidFill>
                      <a:srgbClr val="000000"/>
                    </a:solidFill>
                  </a:uFill>
                  <a:latin typeface="+mn-lt"/>
                  <a:ea typeface="+mn-ea"/>
                  <a:cs typeface="+mn-cs"/>
                  <a:sym typeface="Verdana"/>
                </a:defRPr>
              </a:lvl1pPr>
            </a:lstStyle>
            <a:p>
              <a:r>
                <a:rPr sz="2056"/>
                <a:t>McStas includes “everything” to simulate “anything” at a neutron scattering instrument</a:t>
              </a:r>
            </a:p>
          </p:txBody>
        </p:sp>
        <p:pic>
          <p:nvPicPr>
            <p:cNvPr id="30" name="Picture 29"/>
            <p:cNvPicPr>
              <a:picLocks/>
            </p:cNvPicPr>
            <p:nvPr/>
          </p:nvPicPr>
          <p:blipFill>
            <a:blip r:embed="rId12">
              <a:extLst/>
            </a:blip>
            <a:stretch>
              <a:fillRect/>
            </a:stretch>
          </p:blipFill>
          <p:spPr>
            <a:xfrm>
              <a:off x="-1" y="0"/>
              <a:ext cx="14944257" cy="2913720"/>
            </a:xfrm>
            <a:prstGeom prst="rect">
              <a:avLst/>
            </a:prstGeom>
            <a:effectLst/>
          </p:spPr>
        </p:pic>
      </p:grpSp>
    </p:spTree>
    <p:extLst>
      <p:ext uri="{BB962C8B-B14F-4D97-AF65-F5344CB8AC3E}">
        <p14:creationId xmlns:p14="http://schemas.microsoft.com/office/powerpoint/2010/main" val="2120638409"/>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0" name="Shape 760"/>
          <p:cNvSpPr>
            <a:spLocks noGrp="1"/>
          </p:cNvSpPr>
          <p:nvPr>
            <p:ph type="title"/>
          </p:nvPr>
        </p:nvSpPr>
        <p:spPr>
          <a:xfrm>
            <a:off x="714375" y="819651"/>
            <a:ext cx="6692941" cy="1071563"/>
          </a:xfrm>
          <a:prstGeom prst="rect">
            <a:avLst/>
          </a:prstGeom>
        </p:spPr>
        <p:txBody>
          <a:bodyPr>
            <a:normAutofit fontScale="90000"/>
          </a:bodyPr>
          <a:lstStyle/>
          <a:p>
            <a:r>
              <a:rPr dirty="0" err="1"/>
              <a:t>SasView</a:t>
            </a:r>
            <a:r>
              <a:rPr dirty="0"/>
              <a:t> -  Small Angle Scattering Analysis</a:t>
            </a:r>
          </a:p>
        </p:txBody>
      </p:sp>
      <p:sp>
        <p:nvSpPr>
          <p:cNvPr id="762" name="Shape 762"/>
          <p:cNvSpPr/>
          <p:nvPr/>
        </p:nvSpPr>
        <p:spPr>
          <a:xfrm>
            <a:off x="454042" y="2021670"/>
            <a:ext cx="4117958" cy="4719698"/>
          </a:xfrm>
          <a:prstGeom prst="rect">
            <a:avLst/>
          </a:prstGeom>
          <a:ln w="12700">
            <a:miter lim="400000"/>
          </a:ln>
          <a:extLst>
            <a:ext uri="{C572A759-6A51-4108-AA02-DFA0A04FC94B}">
              <ma14:wrappingTextBoxFlag xmlns:ma14="http://schemas.microsoft.com/office/mac/drawingml/2011/main" xmlns="" val="1"/>
            </a:ext>
          </a:extLst>
        </p:spPr>
        <p:txBody>
          <a:bodyPr lIns="42862" tIns="42862" rIns="42862" bIns="42862">
            <a:normAutofit/>
          </a:bodyPr>
          <a:lstStyle/>
          <a:p>
            <a:pPr marL="335792" indent="-335792" defTabSz="914324">
              <a:spcBef>
                <a:spcPts val="633"/>
              </a:spcBef>
              <a:buSzPct val="100000"/>
              <a:buFont typeface="Arial"/>
              <a:buChar char="•"/>
              <a:defRPr sz="5200">
                <a:latin typeface="Calibri"/>
                <a:ea typeface="Calibri"/>
                <a:cs typeface="Calibri"/>
                <a:sym typeface="Calibri"/>
              </a:defRPr>
            </a:pPr>
            <a:r>
              <a:rPr sz="2742"/>
              <a:t>Operates on reduced scattering data</a:t>
            </a:r>
            <a:r>
              <a:rPr sz="2742">
                <a:solidFill>
                  <a:srgbClr val="FF0000"/>
                </a:solidFill>
              </a:rPr>
              <a:t> </a:t>
            </a:r>
          </a:p>
          <a:p>
            <a:pPr marL="335792" indent="-335792" defTabSz="914324">
              <a:spcBef>
                <a:spcPts val="633"/>
              </a:spcBef>
              <a:buSzPct val="100000"/>
              <a:buFont typeface="Arial"/>
              <a:buChar char="•"/>
              <a:defRPr sz="5200" b="1">
                <a:solidFill>
                  <a:schemeClr val="accent2"/>
                </a:solidFill>
                <a:latin typeface="Calibri"/>
                <a:ea typeface="Calibri"/>
                <a:cs typeface="Calibri"/>
                <a:sym typeface="Calibri"/>
              </a:defRPr>
            </a:pPr>
            <a:r>
              <a:rPr sz="2742"/>
              <a:t>Performs modeling in inverse space</a:t>
            </a:r>
          </a:p>
          <a:p>
            <a:pPr marL="335792" indent="-335792" defTabSz="914324">
              <a:spcBef>
                <a:spcPts val="633"/>
              </a:spcBef>
              <a:buSzPct val="100000"/>
              <a:buFont typeface="Arial"/>
              <a:buChar char="•"/>
              <a:defRPr sz="5200">
                <a:latin typeface="Calibri"/>
                <a:ea typeface="Calibri"/>
                <a:cs typeface="Calibri"/>
                <a:sym typeface="Calibri"/>
              </a:defRPr>
            </a:pPr>
            <a:r>
              <a:rPr sz="2742"/>
              <a:t>Data analysis toolbox:</a:t>
            </a:r>
          </a:p>
          <a:p>
            <a:pPr marL="517321" lvl="1" indent="-276239" defTabSz="914324">
              <a:spcBef>
                <a:spcPts val="527"/>
              </a:spcBef>
              <a:buSzPct val="100000"/>
              <a:buFont typeface="Arial"/>
              <a:buChar char="–"/>
              <a:defRPr sz="4400">
                <a:latin typeface="Calibri"/>
                <a:ea typeface="Calibri"/>
                <a:cs typeface="Calibri"/>
                <a:sym typeface="Calibri"/>
              </a:defRPr>
            </a:pPr>
            <a:r>
              <a:rPr sz="2320"/>
              <a:t>Fitting </a:t>
            </a:r>
            <a:r>
              <a:rPr sz="2320" b="1">
                <a:solidFill>
                  <a:schemeClr val="accent2"/>
                </a:solidFill>
              </a:rPr>
              <a:t>models</a:t>
            </a:r>
            <a:r>
              <a:rPr sz="2320"/>
              <a:t> to data</a:t>
            </a:r>
          </a:p>
          <a:p>
            <a:pPr marL="517321" lvl="1" indent="-276239" defTabSz="914324">
              <a:spcBef>
                <a:spcPts val="527"/>
              </a:spcBef>
              <a:buSzPct val="100000"/>
              <a:buFont typeface="Arial"/>
              <a:buChar char="–"/>
              <a:defRPr sz="4400">
                <a:latin typeface="Calibri"/>
                <a:ea typeface="Calibri"/>
                <a:cs typeface="Calibri"/>
                <a:sym typeface="Calibri"/>
              </a:defRPr>
            </a:pPr>
            <a:r>
              <a:rPr sz="2320"/>
              <a:t>P(r) inversion </a:t>
            </a:r>
          </a:p>
          <a:p>
            <a:pPr marL="517321" lvl="1" indent="-276239" defTabSz="914324">
              <a:spcBef>
                <a:spcPts val="527"/>
              </a:spcBef>
              <a:buSzPct val="100000"/>
              <a:buFont typeface="Arial"/>
              <a:buChar char="–"/>
              <a:defRPr sz="4400">
                <a:latin typeface="Calibri"/>
                <a:ea typeface="Calibri"/>
                <a:cs typeface="Calibri"/>
                <a:sym typeface="Calibri"/>
              </a:defRPr>
            </a:pPr>
            <a:r>
              <a:rPr sz="2320"/>
              <a:t>Model-independent analysis</a:t>
            </a:r>
          </a:p>
          <a:p>
            <a:pPr marL="335792" indent="-335792" defTabSz="914324">
              <a:spcBef>
                <a:spcPts val="633"/>
              </a:spcBef>
              <a:buSzPct val="100000"/>
              <a:buFont typeface="Arial"/>
              <a:buChar char="•"/>
              <a:defRPr sz="5200">
                <a:latin typeface="Calibri"/>
                <a:ea typeface="Calibri"/>
                <a:cs typeface="Calibri"/>
                <a:sym typeface="Calibri"/>
              </a:defRPr>
            </a:pPr>
            <a:r>
              <a:rPr sz="2742"/>
              <a:t>Other useful tools</a:t>
            </a:r>
          </a:p>
        </p:txBody>
      </p:sp>
      <p:pic>
        <p:nvPicPr>
          <p:cNvPr id="763" name="image5.png" descr="new_logo_wt4.png"/>
          <p:cNvPicPr>
            <a:picLocks noChangeAspect="1"/>
          </p:cNvPicPr>
          <p:nvPr/>
        </p:nvPicPr>
        <p:blipFill>
          <a:blip r:embed="rId2">
            <a:extLst/>
          </a:blip>
          <a:stretch>
            <a:fillRect/>
          </a:stretch>
        </p:blipFill>
        <p:spPr>
          <a:xfrm>
            <a:off x="4031939" y="2021670"/>
            <a:ext cx="4559490" cy="3227383"/>
          </a:xfrm>
          <a:prstGeom prst="rect">
            <a:avLst/>
          </a:prstGeom>
          <a:ln w="12700">
            <a:miter lim="400000"/>
          </a:ln>
        </p:spPr>
      </p:pic>
      <p:sp>
        <p:nvSpPr>
          <p:cNvPr id="17" name="Shape 969"/>
          <p:cNvSpPr/>
          <p:nvPr/>
        </p:nvSpPr>
        <p:spPr>
          <a:xfrm>
            <a:off x="4144407" y="6631058"/>
            <a:ext cx="4969811" cy="194465"/>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32008737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9" name="Shape 779"/>
          <p:cNvSpPr>
            <a:spLocks noGrp="1"/>
          </p:cNvSpPr>
          <p:nvPr>
            <p:ph type="title"/>
          </p:nvPr>
        </p:nvSpPr>
        <p:spPr>
          <a:xfrm>
            <a:off x="714375" y="602686"/>
            <a:ext cx="6692941" cy="1071563"/>
          </a:xfrm>
          <a:prstGeom prst="rect">
            <a:avLst/>
          </a:prstGeom>
        </p:spPr>
        <p:txBody>
          <a:bodyPr/>
          <a:lstStyle/>
          <a:p>
            <a:r>
              <a:t>SasView - Fitting</a:t>
            </a:r>
          </a:p>
        </p:txBody>
      </p:sp>
      <p:sp>
        <p:nvSpPr>
          <p:cNvPr id="780" name="Shape 780"/>
          <p:cNvSpPr>
            <a:spLocks noGrp="1"/>
          </p:cNvSpPr>
          <p:nvPr>
            <p:ph type="body" sz="half" idx="1"/>
          </p:nvPr>
        </p:nvSpPr>
        <p:spPr>
          <a:xfrm>
            <a:off x="285750" y="1908021"/>
            <a:ext cx="3611175" cy="4617323"/>
          </a:xfrm>
          <a:prstGeom prst="rect">
            <a:avLst/>
          </a:prstGeom>
        </p:spPr>
        <p:txBody>
          <a:bodyPr>
            <a:normAutofit fontScale="55000" lnSpcReduction="20000"/>
          </a:bodyPr>
          <a:lstStyle/>
          <a:p>
            <a:pPr marL="331487" indent="-331487">
              <a:spcBef>
                <a:spcPts val="527"/>
              </a:spcBef>
              <a:defRPr sz="4400"/>
            </a:pPr>
            <a:r>
              <a:t>Handles 1D and 2D data</a:t>
            </a:r>
          </a:p>
          <a:p>
            <a:pPr marL="331487" indent="-331487">
              <a:spcBef>
                <a:spcPts val="527"/>
              </a:spcBef>
              <a:defRPr sz="4400"/>
            </a:pPr>
            <a:r>
              <a:t>support for canSAS XML &amp; NXcanSAS formats</a:t>
            </a:r>
          </a:p>
          <a:p>
            <a:pPr marL="331487" indent="-331487">
              <a:spcBef>
                <a:spcPts val="527"/>
              </a:spcBef>
              <a:defRPr sz="4400" b="1">
                <a:solidFill>
                  <a:schemeClr val="accent2"/>
                </a:solidFill>
              </a:defRPr>
            </a:pPr>
            <a:r>
              <a:t>Form and structure factors for various particle shapes</a:t>
            </a:r>
          </a:p>
          <a:p>
            <a:pPr marL="331487" indent="-331487">
              <a:spcBef>
                <a:spcPts val="527"/>
              </a:spcBef>
              <a:defRPr sz="4400"/>
            </a:pPr>
            <a:r>
              <a:t>Different optimizers (Bayesian Statistics)</a:t>
            </a:r>
          </a:p>
          <a:p>
            <a:pPr marL="331487" indent="-331487">
              <a:spcBef>
                <a:spcPts val="527"/>
              </a:spcBef>
              <a:defRPr sz="4400"/>
            </a:pPr>
            <a:r>
              <a:t>Allows polydispersity </a:t>
            </a:r>
          </a:p>
          <a:p>
            <a:pPr marL="331487" indent="-331487">
              <a:spcBef>
                <a:spcPts val="527"/>
              </a:spcBef>
              <a:defRPr sz="4400"/>
            </a:pPr>
            <a:r>
              <a:t>Simultaneous and batch fitting</a:t>
            </a:r>
          </a:p>
        </p:txBody>
      </p:sp>
      <p:pic>
        <p:nvPicPr>
          <p:cNvPr id="782" name="image6.png" descr="scr8.png"/>
          <p:cNvPicPr>
            <a:picLocks noChangeAspect="1"/>
          </p:cNvPicPr>
          <p:nvPr/>
        </p:nvPicPr>
        <p:blipFill>
          <a:blip r:embed="rId2">
            <a:extLst/>
          </a:blip>
          <a:stretch>
            <a:fillRect/>
          </a:stretch>
        </p:blipFill>
        <p:spPr>
          <a:xfrm>
            <a:off x="3964432" y="2074735"/>
            <a:ext cx="4714015" cy="2628578"/>
          </a:xfrm>
          <a:prstGeom prst="rect">
            <a:avLst/>
          </a:prstGeom>
          <a:ln w="12700">
            <a:miter lim="400000"/>
          </a:ln>
        </p:spPr>
      </p:pic>
      <p:pic>
        <p:nvPicPr>
          <p:cNvPr id="783" name="image7.png" descr="Screen Shot 2016-10-14 at 10.56.57.png"/>
          <p:cNvPicPr>
            <a:picLocks noChangeAspect="1"/>
          </p:cNvPicPr>
          <p:nvPr/>
        </p:nvPicPr>
        <p:blipFill>
          <a:blip r:embed="rId3">
            <a:extLst/>
          </a:blip>
          <a:stretch>
            <a:fillRect/>
          </a:stretch>
        </p:blipFill>
        <p:spPr>
          <a:xfrm>
            <a:off x="3753607" y="3627407"/>
            <a:ext cx="4801335" cy="2362763"/>
          </a:xfrm>
          <a:prstGeom prst="rect">
            <a:avLst/>
          </a:prstGeom>
          <a:ln w="12700">
            <a:miter lim="400000"/>
          </a:ln>
        </p:spPr>
      </p:pic>
      <p:sp>
        <p:nvSpPr>
          <p:cNvPr id="18" name="Shape 969"/>
          <p:cNvSpPr/>
          <p:nvPr/>
        </p:nvSpPr>
        <p:spPr>
          <a:xfrm>
            <a:off x="4144407" y="6631058"/>
            <a:ext cx="4969811" cy="194465"/>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2901543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9" name="Shape 799"/>
          <p:cNvSpPr>
            <a:spLocks noGrp="1"/>
          </p:cNvSpPr>
          <p:nvPr>
            <p:ph type="title"/>
          </p:nvPr>
        </p:nvSpPr>
        <p:spPr>
          <a:xfrm>
            <a:off x="714375" y="676505"/>
            <a:ext cx="6692941" cy="1071563"/>
          </a:xfrm>
          <a:prstGeom prst="rect">
            <a:avLst/>
          </a:prstGeom>
        </p:spPr>
        <p:txBody>
          <a:bodyPr/>
          <a:lstStyle/>
          <a:p>
            <a:r>
              <a:t>SasView 4.0  is out</a:t>
            </a:r>
          </a:p>
        </p:txBody>
      </p:sp>
      <p:sp>
        <p:nvSpPr>
          <p:cNvPr id="800" name="Shape 800"/>
          <p:cNvSpPr>
            <a:spLocks noGrp="1"/>
          </p:cNvSpPr>
          <p:nvPr>
            <p:ph type="body" sz="half" idx="1"/>
          </p:nvPr>
        </p:nvSpPr>
        <p:spPr>
          <a:xfrm>
            <a:off x="285750" y="1980029"/>
            <a:ext cx="3948713" cy="4617323"/>
          </a:xfrm>
          <a:prstGeom prst="rect">
            <a:avLst/>
          </a:prstGeom>
        </p:spPr>
        <p:txBody>
          <a:bodyPr>
            <a:normAutofit fontScale="55000" lnSpcReduction="20000"/>
          </a:bodyPr>
          <a:lstStyle/>
          <a:p>
            <a:pPr marL="331487" indent="-331487">
              <a:spcBef>
                <a:spcPts val="527"/>
              </a:spcBef>
              <a:defRPr sz="4400"/>
            </a:pPr>
            <a:r>
              <a:t>SasView "built-in" models have been separated out into an </a:t>
            </a:r>
            <a:r>
              <a:rPr b="1">
                <a:solidFill>
                  <a:schemeClr val="accent2"/>
                </a:solidFill>
              </a:rPr>
              <a:t>independent package (aka SASmodels)</a:t>
            </a:r>
            <a:r>
              <a:rPr b="1">
                <a:solidFill>
                  <a:schemeClr val="accent2">
                    <a:hueOff val="-2473792"/>
                    <a:satOff val="-50209"/>
                    <a:lumOff val="23543"/>
                  </a:schemeClr>
                </a:solidFill>
              </a:rPr>
              <a:t> </a:t>
            </a:r>
          </a:p>
          <a:p>
            <a:pPr marL="331487" indent="-331487">
              <a:spcBef>
                <a:spcPts val="527"/>
              </a:spcBef>
              <a:defRPr sz="4400"/>
            </a:pPr>
            <a:r>
              <a:t>Easy to add custom user models (including advanced)</a:t>
            </a:r>
          </a:p>
          <a:p>
            <a:pPr marL="331487" indent="-331487">
              <a:spcBef>
                <a:spcPts val="527"/>
              </a:spcBef>
              <a:defRPr sz="4400"/>
            </a:pPr>
            <a:r>
              <a:t>Support for OpenCL</a:t>
            </a:r>
          </a:p>
          <a:p>
            <a:pPr marL="331487" indent="-331487">
              <a:spcBef>
                <a:spcPts val="527"/>
              </a:spcBef>
              <a:defRPr sz="4400"/>
            </a:pPr>
            <a:r>
              <a:t>All model documentation has been reviewed and updated</a:t>
            </a:r>
          </a:p>
          <a:p>
            <a:pPr marL="331487" indent="-331487">
              <a:spcBef>
                <a:spcPts val="527"/>
              </a:spcBef>
              <a:defRPr sz="4400"/>
            </a:pPr>
            <a:r>
              <a:t>Number of minor bugs fixed</a:t>
            </a:r>
          </a:p>
        </p:txBody>
      </p:sp>
      <p:sp>
        <p:nvSpPr>
          <p:cNvPr id="802" name="Shape 802"/>
          <p:cNvSpPr/>
          <p:nvPr/>
        </p:nvSpPr>
        <p:spPr>
          <a:xfrm>
            <a:off x="4301970" y="5903137"/>
            <a:ext cx="4590510" cy="573489"/>
          </a:xfrm>
          <a:prstGeom prst="rect">
            <a:avLst/>
          </a:prstGeom>
          <a:ln w="12700">
            <a:miter lim="400000"/>
          </a:ln>
          <a:extLst>
            <a:ext uri="{C572A759-6A51-4108-AA02-DFA0A04FC94B}">
              <ma14:wrappingTextBoxFlag xmlns:ma14="http://schemas.microsoft.com/office/mac/drawingml/2011/main" xmlns="" val="1"/>
            </a:ext>
          </a:extLst>
        </p:spPr>
        <p:txBody>
          <a:bodyPr lIns="42862" tIns="42862" rIns="42862" bIns="42862">
            <a:spAutoFit/>
          </a:bodyPr>
          <a:lstStyle/>
          <a:p>
            <a:pPr defTabSz="914324">
              <a:defRPr sz="3000">
                <a:latin typeface="Calibri"/>
                <a:ea typeface="Calibri"/>
                <a:cs typeface="Calibri"/>
                <a:sym typeface="Calibri"/>
              </a:defRPr>
            </a:pPr>
            <a:r>
              <a:rPr sz="1582"/>
              <a:t>Available from:</a:t>
            </a:r>
          </a:p>
          <a:p>
            <a:pPr defTabSz="914324">
              <a:defRPr sz="3000">
                <a:latin typeface="Calibri"/>
                <a:ea typeface="Calibri"/>
                <a:cs typeface="Calibri"/>
                <a:sym typeface="Calibri"/>
              </a:defRPr>
            </a:pPr>
            <a:r>
              <a:rPr sz="1582"/>
              <a:t>https://github.com/SasView/sasview/releases/tag/v4.0</a:t>
            </a:r>
          </a:p>
        </p:txBody>
      </p:sp>
      <p:pic>
        <p:nvPicPr>
          <p:cNvPr id="803" name="image17.png" descr="new_logo_w4.png"/>
          <p:cNvPicPr>
            <a:picLocks noChangeAspect="1"/>
          </p:cNvPicPr>
          <p:nvPr/>
        </p:nvPicPr>
        <p:blipFill>
          <a:blip r:embed="rId2">
            <a:extLst/>
          </a:blip>
          <a:stretch>
            <a:fillRect/>
          </a:stretch>
        </p:blipFill>
        <p:spPr>
          <a:xfrm>
            <a:off x="4301969" y="2106719"/>
            <a:ext cx="4541557" cy="3214688"/>
          </a:xfrm>
          <a:prstGeom prst="rect">
            <a:avLst/>
          </a:prstGeom>
          <a:ln w="12700">
            <a:miter lim="400000"/>
          </a:ln>
        </p:spPr>
      </p:pic>
      <p:sp>
        <p:nvSpPr>
          <p:cNvPr id="18" name="Shape 969"/>
          <p:cNvSpPr/>
          <p:nvPr/>
        </p:nvSpPr>
        <p:spPr>
          <a:xfrm>
            <a:off x="4144407" y="6631058"/>
            <a:ext cx="4969811" cy="194465"/>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33015129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 name="Shape 819"/>
          <p:cNvSpPr>
            <a:spLocks noGrp="1"/>
          </p:cNvSpPr>
          <p:nvPr>
            <p:ph type="title"/>
          </p:nvPr>
        </p:nvSpPr>
        <p:spPr>
          <a:xfrm>
            <a:off x="714375" y="676505"/>
            <a:ext cx="6692941" cy="1071563"/>
          </a:xfrm>
          <a:prstGeom prst="rect">
            <a:avLst/>
          </a:prstGeom>
        </p:spPr>
        <p:txBody>
          <a:bodyPr/>
          <a:lstStyle/>
          <a:p>
            <a:r>
              <a:t>SasView 4.0  is out</a:t>
            </a:r>
          </a:p>
        </p:txBody>
      </p:sp>
      <p:sp>
        <p:nvSpPr>
          <p:cNvPr id="820" name="Shape 820"/>
          <p:cNvSpPr>
            <a:spLocks noGrp="1"/>
          </p:cNvSpPr>
          <p:nvPr>
            <p:ph type="body" sz="half" idx="1"/>
          </p:nvPr>
        </p:nvSpPr>
        <p:spPr>
          <a:xfrm>
            <a:off x="285750" y="1980029"/>
            <a:ext cx="3948713" cy="4617323"/>
          </a:xfrm>
          <a:prstGeom prst="rect">
            <a:avLst/>
          </a:prstGeom>
        </p:spPr>
        <p:txBody>
          <a:bodyPr>
            <a:normAutofit fontScale="55000" lnSpcReduction="20000"/>
          </a:bodyPr>
          <a:lstStyle/>
          <a:p>
            <a:pPr marL="331487" indent="-331487">
              <a:spcBef>
                <a:spcPts val="527"/>
              </a:spcBef>
              <a:defRPr sz="4400"/>
            </a:pPr>
            <a:r>
              <a:t>SasView "built-in" models have been separated out into an </a:t>
            </a:r>
            <a:r>
              <a:rPr b="1">
                <a:solidFill>
                  <a:schemeClr val="accent2"/>
                </a:solidFill>
              </a:rPr>
              <a:t>independent package</a:t>
            </a:r>
            <a:r>
              <a:rPr b="1">
                <a:solidFill>
                  <a:schemeClr val="accent2">
                    <a:hueOff val="-2473792"/>
                    <a:satOff val="-50209"/>
                    <a:lumOff val="23543"/>
                  </a:schemeClr>
                </a:solidFill>
              </a:rPr>
              <a:t> </a:t>
            </a:r>
          </a:p>
          <a:p>
            <a:pPr marL="331487" indent="-331487">
              <a:spcBef>
                <a:spcPts val="527"/>
              </a:spcBef>
              <a:defRPr sz="4400"/>
            </a:pPr>
            <a:r>
              <a:t>Easy to add custom user models (including advanced)</a:t>
            </a:r>
          </a:p>
          <a:p>
            <a:pPr marL="331487" indent="-331487">
              <a:spcBef>
                <a:spcPts val="527"/>
              </a:spcBef>
              <a:defRPr sz="4400"/>
            </a:pPr>
            <a:r>
              <a:t>Support for OpenCL</a:t>
            </a:r>
          </a:p>
          <a:p>
            <a:pPr marL="331487" indent="-331487">
              <a:spcBef>
                <a:spcPts val="527"/>
              </a:spcBef>
              <a:defRPr sz="4400"/>
            </a:pPr>
            <a:r>
              <a:t>All model documentation has been reviewed and updated</a:t>
            </a:r>
          </a:p>
          <a:p>
            <a:pPr marL="331487" indent="-331487">
              <a:spcBef>
                <a:spcPts val="527"/>
              </a:spcBef>
              <a:defRPr sz="4400"/>
            </a:pPr>
            <a:r>
              <a:t>Number of minor bugs fixed</a:t>
            </a:r>
          </a:p>
        </p:txBody>
      </p:sp>
      <p:pic>
        <p:nvPicPr>
          <p:cNvPr id="822" name="image17.png" descr="new_logo_w4.png"/>
          <p:cNvPicPr>
            <a:picLocks noChangeAspect="1"/>
          </p:cNvPicPr>
          <p:nvPr/>
        </p:nvPicPr>
        <p:blipFill>
          <a:blip r:embed="rId2">
            <a:extLst/>
          </a:blip>
          <a:stretch>
            <a:fillRect/>
          </a:stretch>
        </p:blipFill>
        <p:spPr>
          <a:xfrm>
            <a:off x="4301969" y="2106719"/>
            <a:ext cx="4541557" cy="3214688"/>
          </a:xfrm>
          <a:prstGeom prst="rect">
            <a:avLst/>
          </a:prstGeom>
          <a:ln w="12700">
            <a:miter lim="400000"/>
          </a:ln>
        </p:spPr>
      </p:pic>
      <p:sp>
        <p:nvSpPr>
          <p:cNvPr id="837" name="Shape 837"/>
          <p:cNvSpPr/>
          <p:nvPr/>
        </p:nvSpPr>
        <p:spPr>
          <a:xfrm>
            <a:off x="332352" y="1882945"/>
            <a:ext cx="8479297" cy="4056068"/>
          </a:xfrm>
          <a:prstGeom prst="rect">
            <a:avLst/>
          </a:prstGeom>
          <a:solidFill>
            <a:srgbClr val="FFFFFF"/>
          </a:solidFill>
          <a:ln w="38100">
            <a:solidFill>
              <a:srgbClr val="4F81BD"/>
            </a:solidFill>
          </a:ln>
          <a:effectLst>
            <a:outerShdw blurRad="38100" dist="25400" dir="5400000" rotWithShape="0">
              <a:srgbClr val="000000">
                <a:alpha val="50000"/>
              </a:srgbClr>
            </a:outerShdw>
          </a:effectLst>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pic>
        <p:nvPicPr>
          <p:cNvPr id="838" name="mcstas-logo.pdf"/>
          <p:cNvPicPr>
            <a:picLocks noChangeAspect="1"/>
          </p:cNvPicPr>
          <p:nvPr/>
        </p:nvPicPr>
        <p:blipFill>
          <a:blip r:embed="rId3">
            <a:extLst/>
          </a:blip>
          <a:stretch>
            <a:fillRect/>
          </a:stretch>
        </p:blipFill>
        <p:spPr>
          <a:xfrm>
            <a:off x="625752" y="1989815"/>
            <a:ext cx="991661" cy="582701"/>
          </a:xfrm>
          <a:prstGeom prst="rect">
            <a:avLst/>
          </a:prstGeom>
          <a:ln w="12700">
            <a:miter lim="400000"/>
          </a:ln>
        </p:spPr>
      </p:pic>
      <p:pic>
        <p:nvPicPr>
          <p:cNvPr id="839" name="pasted-image.tiff"/>
          <p:cNvPicPr>
            <a:picLocks noChangeAspect="1"/>
          </p:cNvPicPr>
          <p:nvPr/>
        </p:nvPicPr>
        <p:blipFill>
          <a:blip r:embed="rId4">
            <a:extLst/>
          </a:blip>
          <a:stretch>
            <a:fillRect/>
          </a:stretch>
        </p:blipFill>
        <p:spPr>
          <a:xfrm>
            <a:off x="380056" y="2597356"/>
            <a:ext cx="9298391" cy="2704409"/>
          </a:xfrm>
          <a:prstGeom prst="rect">
            <a:avLst/>
          </a:prstGeom>
          <a:ln w="12700">
            <a:miter lim="400000"/>
          </a:ln>
        </p:spPr>
      </p:pic>
      <p:pic>
        <p:nvPicPr>
          <p:cNvPr id="840" name="image5.png" descr="new_logo_wt4.png"/>
          <p:cNvPicPr>
            <a:picLocks noChangeAspect="1"/>
          </p:cNvPicPr>
          <p:nvPr/>
        </p:nvPicPr>
        <p:blipFill>
          <a:blip r:embed="rId5">
            <a:extLst/>
          </a:blip>
          <a:stretch>
            <a:fillRect/>
          </a:stretch>
        </p:blipFill>
        <p:spPr>
          <a:xfrm>
            <a:off x="5126299" y="3811356"/>
            <a:ext cx="1092053" cy="772997"/>
          </a:xfrm>
          <a:prstGeom prst="rect">
            <a:avLst/>
          </a:prstGeom>
          <a:ln w="38100">
            <a:solidFill>
              <a:srgbClr val="000000"/>
            </a:solidFill>
          </a:ln>
        </p:spPr>
      </p:pic>
      <p:grpSp>
        <p:nvGrpSpPr>
          <p:cNvPr id="843" name="Group 843"/>
          <p:cNvGrpSpPr/>
          <p:nvPr/>
        </p:nvGrpSpPr>
        <p:grpSpPr>
          <a:xfrm>
            <a:off x="3616265" y="4686198"/>
            <a:ext cx="4112122" cy="1125141"/>
            <a:chOff x="0" y="0"/>
            <a:chExt cx="7797800" cy="2133600"/>
          </a:xfrm>
        </p:grpSpPr>
        <p:pic>
          <p:nvPicPr>
            <p:cNvPr id="842" name="pasted-image.pdf"/>
            <p:cNvPicPr>
              <a:picLocks noChangeAspect="1"/>
            </p:cNvPicPr>
            <p:nvPr/>
          </p:nvPicPr>
          <p:blipFill>
            <a:blip r:embed="rId6">
              <a:extLst/>
            </a:blip>
            <a:srcRect/>
            <a:stretch>
              <a:fillRect/>
            </a:stretch>
          </p:blipFill>
          <p:spPr>
            <a:xfrm>
              <a:off x="914400" y="876300"/>
              <a:ext cx="6070600" cy="469900"/>
            </a:xfrm>
            <a:prstGeom prst="rect">
              <a:avLst/>
            </a:prstGeom>
            <a:ln>
              <a:noFill/>
            </a:ln>
            <a:effectLst/>
          </p:spPr>
        </p:pic>
        <p:pic>
          <p:nvPicPr>
            <p:cNvPr id="841" name="Picture 840"/>
            <p:cNvPicPr>
              <a:picLocks/>
            </p:cNvPicPr>
            <p:nvPr/>
          </p:nvPicPr>
          <p:blipFill>
            <a:blip r:embed="rId7">
              <a:extLst/>
            </a:blip>
            <a:stretch>
              <a:fillRect/>
            </a:stretch>
          </p:blipFill>
          <p:spPr>
            <a:xfrm>
              <a:off x="0" y="0"/>
              <a:ext cx="7797800" cy="2133600"/>
            </a:xfrm>
            <a:prstGeom prst="rect">
              <a:avLst/>
            </a:prstGeom>
            <a:effectLst/>
          </p:spPr>
        </p:pic>
      </p:grpSp>
      <p:sp>
        <p:nvSpPr>
          <p:cNvPr id="844" name="Shape 844"/>
          <p:cNvSpPr/>
          <p:nvPr/>
        </p:nvSpPr>
        <p:spPr>
          <a:xfrm flipV="1">
            <a:off x="5672325" y="4684265"/>
            <a:ext cx="1" cy="424910"/>
          </a:xfrm>
          <a:prstGeom prst="line">
            <a:avLst/>
          </a:prstGeom>
          <a:ln w="25400">
            <a:solidFill>
              <a:srgbClr val="000000"/>
            </a:solidFill>
            <a:miter lim="400000"/>
            <a:tailEnd type="triangle"/>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sp>
        <p:nvSpPr>
          <p:cNvPr id="845" name="Shape 845"/>
          <p:cNvSpPr/>
          <p:nvPr/>
        </p:nvSpPr>
        <p:spPr>
          <a:xfrm>
            <a:off x="1947474" y="1991209"/>
            <a:ext cx="4613298" cy="378677"/>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defRPr sz="4000"/>
            </a:lvl1pPr>
          </a:lstStyle>
          <a:p>
            <a:r>
              <a:rPr sz="2109"/>
              <a:t>What will access to SASview give McStas?</a:t>
            </a:r>
          </a:p>
        </p:txBody>
      </p:sp>
      <p:sp>
        <p:nvSpPr>
          <p:cNvPr id="846" name="Shape 846"/>
          <p:cNvSpPr/>
          <p:nvPr/>
        </p:nvSpPr>
        <p:spPr>
          <a:xfrm>
            <a:off x="4024410" y="5530128"/>
            <a:ext cx="1960072" cy="330011"/>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defRPr sz="3400"/>
            </a:lvl1pPr>
          </a:lstStyle>
          <a:p>
            <a:r>
              <a:rPr sz="1793"/>
              <a:t>(and lots of them…!)</a:t>
            </a:r>
          </a:p>
        </p:txBody>
      </p:sp>
      <p:sp>
        <p:nvSpPr>
          <p:cNvPr id="27" name="Shape 969"/>
          <p:cNvSpPr/>
          <p:nvPr/>
        </p:nvSpPr>
        <p:spPr>
          <a:xfrm>
            <a:off x="4144407" y="6631058"/>
            <a:ext cx="4969811" cy="194465"/>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34852340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41" name="Group 941"/>
          <p:cNvGrpSpPr/>
          <p:nvPr/>
        </p:nvGrpSpPr>
        <p:grpSpPr>
          <a:xfrm>
            <a:off x="7041358" y="4827406"/>
            <a:ext cx="1769962" cy="960232"/>
            <a:chOff x="0" y="0"/>
            <a:chExt cx="3356370" cy="1820884"/>
          </a:xfrm>
        </p:grpSpPr>
        <p:sp>
          <p:nvSpPr>
            <p:cNvPr id="939" name="Shape 939"/>
            <p:cNvSpPr/>
            <p:nvPr/>
          </p:nvSpPr>
          <p:spPr>
            <a:xfrm>
              <a:off x="9247" y="0"/>
              <a:ext cx="3337876" cy="1820885"/>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26789" tIns="26789" rIns="26789" bIns="26789" numCol="1" anchor="ctr">
              <a:noAutofit/>
            </a:bodyPr>
            <a:lstStyle/>
            <a:p>
              <a:pPr>
                <a:defRPr sz="5600">
                  <a:solidFill>
                    <a:srgbClr val="FFFFFF"/>
                  </a:solidFill>
                  <a:effectLst>
                    <a:outerShdw blurRad="38100" dist="12700" dir="5400000" rotWithShape="0">
                      <a:srgbClr val="000000">
                        <a:alpha val="50000"/>
                      </a:srgbClr>
                    </a:outerShdw>
                  </a:effectLst>
                </a:defRPr>
              </a:pPr>
              <a:endParaRPr sz="2953"/>
            </a:p>
          </p:txBody>
        </p:sp>
        <p:pic>
          <p:nvPicPr>
            <p:cNvPr id="940" name="pasted-image.tiff"/>
            <p:cNvPicPr>
              <a:picLocks noChangeAspect="1"/>
            </p:cNvPicPr>
            <p:nvPr/>
          </p:nvPicPr>
          <p:blipFill>
            <a:blip r:embed="rId2">
              <a:extLst/>
            </a:blip>
            <a:stretch>
              <a:fillRect/>
            </a:stretch>
          </p:blipFill>
          <p:spPr>
            <a:xfrm>
              <a:off x="0" y="7434"/>
              <a:ext cx="3356371" cy="1806017"/>
            </a:xfrm>
            <a:prstGeom prst="rect">
              <a:avLst/>
            </a:prstGeom>
            <a:ln w="12700" cap="flat">
              <a:solidFill>
                <a:schemeClr val="accent1">
                  <a:satOff val="-3355"/>
                  <a:lumOff val="26614"/>
                </a:schemeClr>
              </a:solidFill>
              <a:prstDash val="solid"/>
              <a:miter lim="400000"/>
            </a:ln>
            <a:effectLst/>
          </p:spPr>
        </p:pic>
      </p:grpSp>
      <p:sp>
        <p:nvSpPr>
          <p:cNvPr id="946" name="Shape 946"/>
          <p:cNvSpPr/>
          <p:nvPr/>
        </p:nvSpPr>
        <p:spPr>
          <a:xfrm>
            <a:off x="381176" y="1568239"/>
            <a:ext cx="8423775" cy="4772873"/>
          </a:xfrm>
          <a:prstGeom prst="rect">
            <a:avLst/>
          </a:prstGeom>
          <a:solidFill>
            <a:srgbClr val="FFFFFF"/>
          </a:solidFill>
          <a:ln w="38100">
            <a:solidFill>
              <a:srgbClr val="4F81BD"/>
            </a:solidFill>
          </a:ln>
          <a:effectLst>
            <a:outerShdw blurRad="38100" dist="25400" dir="5400000" rotWithShape="0">
              <a:srgbClr val="000000">
                <a:alpha val="50000"/>
              </a:srgbClr>
            </a:outerShdw>
          </a:effectLst>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pic>
        <p:nvPicPr>
          <p:cNvPr id="947" name="mcstas-logo.pdf"/>
          <p:cNvPicPr>
            <a:picLocks noChangeAspect="1"/>
          </p:cNvPicPr>
          <p:nvPr/>
        </p:nvPicPr>
        <p:blipFill>
          <a:blip r:embed="rId3">
            <a:extLst/>
          </a:blip>
          <a:stretch>
            <a:fillRect/>
          </a:stretch>
        </p:blipFill>
        <p:spPr>
          <a:xfrm>
            <a:off x="625752" y="1785096"/>
            <a:ext cx="991661" cy="582701"/>
          </a:xfrm>
          <a:prstGeom prst="rect">
            <a:avLst/>
          </a:prstGeom>
          <a:ln w="12700">
            <a:miter lim="400000"/>
          </a:ln>
        </p:spPr>
      </p:pic>
      <p:pic>
        <p:nvPicPr>
          <p:cNvPr id="948" name="pasted-image.tiff"/>
          <p:cNvPicPr>
            <a:picLocks noChangeAspect="1"/>
          </p:cNvPicPr>
          <p:nvPr/>
        </p:nvPicPr>
        <p:blipFill>
          <a:blip r:embed="rId4">
            <a:extLst/>
          </a:blip>
          <a:stretch>
            <a:fillRect/>
          </a:stretch>
        </p:blipFill>
        <p:spPr>
          <a:xfrm>
            <a:off x="380056" y="2392637"/>
            <a:ext cx="9298391" cy="2704409"/>
          </a:xfrm>
          <a:prstGeom prst="rect">
            <a:avLst/>
          </a:prstGeom>
          <a:ln w="12700">
            <a:miter lim="400000"/>
          </a:ln>
        </p:spPr>
      </p:pic>
      <p:pic>
        <p:nvPicPr>
          <p:cNvPr id="949" name="image11.png" descr="671496.png"/>
          <p:cNvPicPr>
            <a:picLocks noChangeAspect="1"/>
          </p:cNvPicPr>
          <p:nvPr/>
        </p:nvPicPr>
        <p:blipFill>
          <a:blip r:embed="rId5">
            <a:extLst/>
          </a:blip>
          <a:stretch>
            <a:fillRect/>
          </a:stretch>
        </p:blipFill>
        <p:spPr>
          <a:xfrm>
            <a:off x="4108125" y="4461774"/>
            <a:ext cx="615645" cy="615645"/>
          </a:xfrm>
          <a:prstGeom prst="rect">
            <a:avLst/>
          </a:prstGeom>
          <a:ln w="12700">
            <a:miter lim="400000"/>
          </a:ln>
        </p:spPr>
      </p:pic>
      <p:sp>
        <p:nvSpPr>
          <p:cNvPr id="950" name="Shape 950"/>
          <p:cNvSpPr/>
          <p:nvPr/>
        </p:nvSpPr>
        <p:spPr>
          <a:xfrm>
            <a:off x="1340466" y="3776300"/>
            <a:ext cx="2837473" cy="786963"/>
          </a:xfrm>
          <a:prstGeom prst="line">
            <a:avLst/>
          </a:prstGeom>
          <a:ln w="25400">
            <a:solidFill>
              <a:srgbClr val="000000"/>
            </a:solidFill>
            <a:miter lim="400000"/>
            <a:tailEnd type="triangle"/>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sp>
        <p:nvSpPr>
          <p:cNvPr id="951" name="Shape 951"/>
          <p:cNvSpPr/>
          <p:nvPr/>
        </p:nvSpPr>
        <p:spPr>
          <a:xfrm flipH="1">
            <a:off x="4533499" y="3430896"/>
            <a:ext cx="986620" cy="1052140"/>
          </a:xfrm>
          <a:prstGeom prst="line">
            <a:avLst/>
          </a:prstGeom>
          <a:ln w="25400">
            <a:solidFill>
              <a:srgbClr val="000000"/>
            </a:solidFill>
            <a:miter lim="400000"/>
            <a:tailEnd type="triangle"/>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sp>
        <p:nvSpPr>
          <p:cNvPr id="952" name="Shape 952"/>
          <p:cNvSpPr/>
          <p:nvPr/>
        </p:nvSpPr>
        <p:spPr>
          <a:xfrm>
            <a:off x="652322" y="2820773"/>
            <a:ext cx="938475" cy="670937"/>
          </a:xfrm>
          <a:prstGeom prst="rect">
            <a:avLst/>
          </a:prstGeom>
          <a:solidFill>
            <a:srgbClr val="FFFFFF"/>
          </a:solidFill>
          <a:ln w="38100">
            <a:solidFill>
              <a:srgbClr val="4F81BD"/>
            </a:solidFill>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6789" tIns="26789" rIns="26789" bIns="26789" anchor="ctr">
            <a:spAutoFit/>
          </a:bodyPr>
          <a:lstStyle/>
          <a:p>
            <a:pPr algn="l">
              <a:defRPr sz="3800"/>
            </a:pPr>
            <a:r>
              <a:rPr sz="2004"/>
              <a:t>Source</a:t>
            </a:r>
          </a:p>
          <a:p>
            <a:pPr algn="l">
              <a:defRPr sz="3800"/>
            </a:pPr>
            <a:r>
              <a:rPr sz="2004"/>
              <a:t>position</a:t>
            </a:r>
          </a:p>
        </p:txBody>
      </p:sp>
      <p:sp>
        <p:nvSpPr>
          <p:cNvPr id="953" name="Shape 953"/>
          <p:cNvSpPr/>
          <p:nvPr/>
        </p:nvSpPr>
        <p:spPr>
          <a:xfrm>
            <a:off x="5223797" y="2753801"/>
            <a:ext cx="927391" cy="670937"/>
          </a:xfrm>
          <a:prstGeom prst="rect">
            <a:avLst/>
          </a:prstGeom>
          <a:solidFill>
            <a:srgbClr val="FFFFFF"/>
          </a:solidFill>
          <a:ln w="38100">
            <a:solidFill>
              <a:srgbClr val="4F81BD"/>
            </a:solidFill>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6789" tIns="26789" rIns="26789" bIns="26789" anchor="ctr">
            <a:spAutoFit/>
          </a:bodyPr>
          <a:lstStyle/>
          <a:p>
            <a:pPr algn="l">
              <a:defRPr sz="3800"/>
            </a:pPr>
            <a:r>
              <a:rPr sz="2004"/>
              <a:t>Sample</a:t>
            </a:r>
          </a:p>
          <a:p>
            <a:pPr algn="l">
              <a:defRPr sz="3800"/>
            </a:pPr>
            <a:r>
              <a:rPr sz="2004"/>
              <a:t>position</a:t>
            </a:r>
          </a:p>
        </p:txBody>
      </p:sp>
      <p:sp>
        <p:nvSpPr>
          <p:cNvPr id="954" name="Shape 954"/>
          <p:cNvSpPr/>
          <p:nvPr/>
        </p:nvSpPr>
        <p:spPr>
          <a:xfrm>
            <a:off x="7576770" y="4178431"/>
            <a:ext cx="1058780" cy="979355"/>
          </a:xfrm>
          <a:prstGeom prst="rect">
            <a:avLst/>
          </a:prstGeom>
          <a:solidFill>
            <a:srgbClr val="FFFFFF"/>
          </a:solidFill>
          <a:ln w="38100">
            <a:solidFill>
              <a:srgbClr val="4F81BD"/>
            </a:solidFill>
          </a:ln>
          <a:effectLst>
            <a:outerShdw blurRad="38100" dist="25400" dir="5400000" rotWithShape="0">
              <a:srgbClr val="000000">
                <a:alpha val="50000"/>
              </a:srgbClr>
            </a:outerShdw>
          </a:effectLst>
          <a:extLst>
            <a:ext uri="{C572A759-6A51-4108-AA02-DFA0A04FC94B}">
              <ma14:wrappingTextBoxFlag xmlns:ma14="http://schemas.microsoft.com/office/mac/drawingml/2011/main" xmlns="" val="1"/>
            </a:ext>
          </a:extLst>
        </p:spPr>
        <p:txBody>
          <a:bodyPr lIns="26789" tIns="26789" rIns="26789" bIns="26789" anchor="ctr">
            <a:spAutoFit/>
          </a:bodyPr>
          <a:lstStyle/>
          <a:p>
            <a:pPr algn="l">
              <a:defRPr sz="3800"/>
            </a:pPr>
            <a:r>
              <a:rPr sz="2004"/>
              <a:t>Detector pixel</a:t>
            </a:r>
          </a:p>
          <a:p>
            <a:pPr algn="l">
              <a:defRPr sz="3800"/>
            </a:pPr>
            <a:r>
              <a:rPr sz="2004"/>
              <a:t>positions</a:t>
            </a:r>
          </a:p>
        </p:txBody>
      </p:sp>
      <p:sp>
        <p:nvSpPr>
          <p:cNvPr id="955" name="Shape 955"/>
          <p:cNvSpPr/>
          <p:nvPr/>
        </p:nvSpPr>
        <p:spPr>
          <a:xfrm flipH="1">
            <a:off x="4793707" y="3618607"/>
            <a:ext cx="3842492" cy="956177"/>
          </a:xfrm>
          <a:prstGeom prst="line">
            <a:avLst/>
          </a:prstGeom>
          <a:ln w="25400">
            <a:solidFill>
              <a:srgbClr val="000000"/>
            </a:solidFill>
            <a:miter lim="400000"/>
            <a:tailEnd type="triangle"/>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grpSp>
        <p:nvGrpSpPr>
          <p:cNvPr id="958" name="Group 958"/>
          <p:cNvGrpSpPr/>
          <p:nvPr/>
        </p:nvGrpSpPr>
        <p:grpSpPr>
          <a:xfrm>
            <a:off x="1873974" y="4734905"/>
            <a:ext cx="5438180" cy="1185417"/>
            <a:chOff x="0" y="0"/>
            <a:chExt cx="10312400" cy="2247900"/>
          </a:xfrm>
        </p:grpSpPr>
        <p:pic>
          <p:nvPicPr>
            <p:cNvPr id="957" name="pasted-image.pdf"/>
            <p:cNvPicPr>
              <a:picLocks noChangeAspect="1"/>
            </p:cNvPicPr>
            <p:nvPr/>
          </p:nvPicPr>
          <p:blipFill>
            <a:blip r:embed="rId6">
              <a:extLst/>
            </a:blip>
            <a:srcRect/>
            <a:stretch>
              <a:fillRect/>
            </a:stretch>
          </p:blipFill>
          <p:spPr>
            <a:xfrm>
              <a:off x="914400" y="876300"/>
              <a:ext cx="8585200" cy="584200"/>
            </a:xfrm>
            <a:prstGeom prst="rect">
              <a:avLst/>
            </a:prstGeom>
            <a:ln>
              <a:noFill/>
            </a:ln>
            <a:effectLst/>
          </p:spPr>
        </p:pic>
        <p:pic>
          <p:nvPicPr>
            <p:cNvPr id="956" name="Picture 955"/>
            <p:cNvPicPr>
              <a:picLocks/>
            </p:cNvPicPr>
            <p:nvPr/>
          </p:nvPicPr>
          <p:blipFill>
            <a:blip r:embed="rId7">
              <a:extLst/>
            </a:blip>
            <a:stretch>
              <a:fillRect/>
            </a:stretch>
          </p:blipFill>
          <p:spPr>
            <a:xfrm>
              <a:off x="0" y="0"/>
              <a:ext cx="10312400" cy="2247900"/>
            </a:xfrm>
            <a:prstGeom prst="rect">
              <a:avLst/>
            </a:prstGeom>
            <a:effectLst/>
          </p:spPr>
        </p:pic>
      </p:grpSp>
      <p:grpSp>
        <p:nvGrpSpPr>
          <p:cNvPr id="961" name="Group 961"/>
          <p:cNvGrpSpPr/>
          <p:nvPr/>
        </p:nvGrpSpPr>
        <p:grpSpPr>
          <a:xfrm>
            <a:off x="7339624" y="1658215"/>
            <a:ext cx="1334794" cy="724147"/>
            <a:chOff x="0" y="0"/>
            <a:chExt cx="2531164" cy="1373196"/>
          </a:xfrm>
        </p:grpSpPr>
        <p:sp>
          <p:nvSpPr>
            <p:cNvPr id="959" name="Shape 959"/>
            <p:cNvSpPr/>
            <p:nvPr/>
          </p:nvSpPr>
          <p:spPr>
            <a:xfrm>
              <a:off x="6973" y="0"/>
              <a:ext cx="2517218" cy="1373197"/>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26789" tIns="26789" rIns="26789" bIns="26789" numCol="1" anchor="ctr">
              <a:noAutofit/>
            </a:bodyPr>
            <a:lstStyle/>
            <a:p>
              <a:pPr>
                <a:defRPr sz="5600">
                  <a:solidFill>
                    <a:srgbClr val="FFFFFF"/>
                  </a:solidFill>
                  <a:effectLst>
                    <a:outerShdw blurRad="38100" dist="12700" dir="5400000" rotWithShape="0">
                      <a:srgbClr val="000000">
                        <a:alpha val="50000"/>
                      </a:srgbClr>
                    </a:outerShdw>
                  </a:effectLst>
                </a:defRPr>
              </a:pPr>
              <a:endParaRPr sz="2953"/>
            </a:p>
          </p:txBody>
        </p:sp>
        <p:pic>
          <p:nvPicPr>
            <p:cNvPr id="960" name="pasted-image.tiff"/>
            <p:cNvPicPr>
              <a:picLocks noChangeAspect="1"/>
            </p:cNvPicPr>
            <p:nvPr/>
          </p:nvPicPr>
          <p:blipFill>
            <a:blip r:embed="rId2">
              <a:extLst/>
            </a:blip>
            <a:stretch>
              <a:fillRect/>
            </a:stretch>
          </p:blipFill>
          <p:spPr>
            <a:xfrm>
              <a:off x="0" y="5606"/>
              <a:ext cx="2531165" cy="1361985"/>
            </a:xfrm>
            <a:prstGeom prst="rect">
              <a:avLst/>
            </a:prstGeom>
            <a:ln w="12700" cap="flat">
              <a:solidFill>
                <a:schemeClr val="accent1">
                  <a:satOff val="-3355"/>
                  <a:lumOff val="26614"/>
                </a:schemeClr>
              </a:solidFill>
              <a:prstDash val="solid"/>
              <a:miter lim="400000"/>
            </a:ln>
            <a:effectLst/>
          </p:spPr>
        </p:pic>
      </p:grpSp>
      <p:sp>
        <p:nvSpPr>
          <p:cNvPr id="962" name="Shape 962"/>
          <p:cNvSpPr/>
          <p:nvPr/>
        </p:nvSpPr>
        <p:spPr>
          <a:xfrm>
            <a:off x="2035049" y="1786490"/>
            <a:ext cx="4496921" cy="378677"/>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defRPr sz="4000"/>
            </a:lvl1pPr>
          </a:lstStyle>
          <a:p>
            <a:r>
              <a:rPr sz="2109"/>
              <a:t>What will access to Mantid give McStas?</a:t>
            </a:r>
          </a:p>
        </p:txBody>
      </p:sp>
      <p:sp>
        <p:nvSpPr>
          <p:cNvPr id="963" name="Shape 963"/>
          <p:cNvSpPr/>
          <p:nvPr/>
        </p:nvSpPr>
        <p:spPr>
          <a:xfrm>
            <a:off x="2443077" y="5669658"/>
            <a:ext cx="4308984" cy="605919"/>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defRPr sz="3400"/>
            </a:pPr>
            <a:r>
              <a:rPr sz="1793"/>
              <a:t>(Presentation and handling of simulation data</a:t>
            </a:r>
          </a:p>
          <a:p>
            <a:pPr>
              <a:defRPr sz="3400"/>
            </a:pPr>
            <a:r>
              <a:rPr sz="1793"/>
              <a:t>ala non-virtual ToF instruments…)</a:t>
            </a:r>
          </a:p>
        </p:txBody>
      </p:sp>
      <p:sp>
        <p:nvSpPr>
          <p:cNvPr id="38" name="Shape 969"/>
          <p:cNvSpPr/>
          <p:nvPr/>
        </p:nvSpPr>
        <p:spPr>
          <a:xfrm>
            <a:off x="4144407" y="6631058"/>
            <a:ext cx="4969811" cy="194465"/>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689227547"/>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5" name="Shape 965"/>
          <p:cNvSpPr/>
          <p:nvPr/>
        </p:nvSpPr>
        <p:spPr>
          <a:xfrm>
            <a:off x="768784" y="5802889"/>
            <a:ext cx="7115584" cy="1082495"/>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p>
            <a:pPr marL="206641" indent="-206641" defTabSz="829807">
              <a:lnSpc>
                <a:spcPct val="90000"/>
              </a:lnSpc>
              <a:spcBef>
                <a:spcPts val="896"/>
              </a:spcBef>
              <a:buSzPct val="45000"/>
              <a:buFont typeface="Wingdings"/>
              <a:buChar char="❖"/>
              <a:defRPr sz="4500">
                <a:latin typeface="Arial"/>
                <a:ea typeface="Arial"/>
                <a:cs typeface="Arial"/>
                <a:sym typeface="Arial"/>
              </a:defRPr>
            </a:pPr>
            <a:r>
              <a:rPr sz="2373" dirty="0"/>
              <a:t>        Mantid is reduction software for</a:t>
            </a:r>
          </a:p>
          <a:p>
            <a:pPr marL="206641" indent="-206641" defTabSz="829807">
              <a:lnSpc>
                <a:spcPct val="90000"/>
              </a:lnSpc>
              <a:spcBef>
                <a:spcPts val="896"/>
              </a:spcBef>
              <a:buSzPct val="45000"/>
              <a:buFont typeface="Wingdings"/>
              <a:buChar char="❖"/>
              <a:defRPr sz="4500">
                <a:latin typeface="Arial"/>
                <a:ea typeface="Arial"/>
                <a:cs typeface="Arial"/>
                <a:sym typeface="Arial"/>
              </a:defRPr>
            </a:pPr>
            <a:r>
              <a:rPr sz="2373" dirty="0"/>
              <a:t>            Make solution  with all 3 for bootstrapping the           analysis pipeline!  </a:t>
            </a:r>
          </a:p>
        </p:txBody>
      </p:sp>
      <p:sp>
        <p:nvSpPr>
          <p:cNvPr id="966" name="Shape 966"/>
          <p:cNvSpPr>
            <a:spLocks noGrp="1"/>
          </p:cNvSpPr>
          <p:nvPr>
            <p:ph type="title"/>
          </p:nvPr>
        </p:nvSpPr>
        <p:spPr>
          <a:xfrm>
            <a:off x="427500" y="323816"/>
            <a:ext cx="8651445" cy="1449000"/>
          </a:xfrm>
          <a:prstGeom prst="rect">
            <a:avLst/>
          </a:prstGeom>
        </p:spPr>
        <p:txBody>
          <a:bodyPr>
            <a:normAutofit/>
          </a:bodyPr>
          <a:lstStyle/>
          <a:p>
            <a:r>
              <a:rPr dirty="0"/>
              <a:t>Why</a:t>
            </a:r>
            <a:r>
              <a:rPr lang="en-GB" dirty="0"/>
              <a:t> –</a:t>
            </a:r>
            <a:r>
              <a:rPr dirty="0"/>
              <a:t> </a:t>
            </a:r>
            <a:r>
              <a:rPr lang="en-GB" dirty="0"/>
              <a:t>instrument development</a:t>
            </a:r>
            <a:endParaRPr dirty="0"/>
          </a:p>
        </p:txBody>
      </p:sp>
      <p:sp>
        <p:nvSpPr>
          <p:cNvPr id="967" name="Shape 967"/>
          <p:cNvSpPr/>
          <p:nvPr/>
        </p:nvSpPr>
        <p:spPr>
          <a:xfrm>
            <a:off x="674918" y="1526827"/>
            <a:ext cx="7005019" cy="119775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fontScale="92500"/>
          </a:bodyPr>
          <a:lstStyle/>
          <a:p>
            <a:pPr marL="206641" indent="-206641" defTabSz="829807">
              <a:lnSpc>
                <a:spcPct val="90000"/>
              </a:lnSpc>
              <a:spcBef>
                <a:spcPts val="896"/>
              </a:spcBef>
              <a:buSzPct val="45000"/>
              <a:buFont typeface="Wingdings"/>
              <a:buChar char="❖"/>
              <a:defRPr sz="4500">
                <a:latin typeface="Arial"/>
                <a:ea typeface="Arial"/>
                <a:cs typeface="Arial"/>
                <a:sym typeface="Arial"/>
              </a:defRPr>
            </a:pPr>
            <a:r>
              <a:rPr sz="2373"/>
              <a:t>McStas used for instrument design work at </a:t>
            </a:r>
          </a:p>
          <a:p>
            <a:pPr marL="206641" indent="-206641" defTabSz="829807">
              <a:lnSpc>
                <a:spcPct val="90000"/>
              </a:lnSpc>
              <a:spcBef>
                <a:spcPts val="896"/>
              </a:spcBef>
              <a:buSzPct val="45000"/>
              <a:buFont typeface="Wingdings"/>
              <a:buChar char="❖"/>
              <a:defRPr sz="4500">
                <a:latin typeface="Arial"/>
                <a:ea typeface="Arial"/>
                <a:cs typeface="Arial"/>
                <a:sym typeface="Arial"/>
              </a:defRPr>
            </a:pPr>
            <a:r>
              <a:rPr sz="2373"/>
              <a:t>LoKI team needed 2D scattering kernels in McStas</a:t>
            </a:r>
          </a:p>
          <a:p>
            <a:pPr marL="206641" indent="-206641" defTabSz="829807">
              <a:lnSpc>
                <a:spcPct val="90000"/>
              </a:lnSpc>
              <a:spcBef>
                <a:spcPts val="896"/>
              </a:spcBef>
              <a:buSzPct val="45000"/>
              <a:buFont typeface="Wingdings"/>
              <a:buChar char="❖"/>
              <a:defRPr sz="4500">
                <a:latin typeface="Arial"/>
                <a:ea typeface="Arial"/>
                <a:cs typeface="Arial"/>
                <a:sym typeface="Arial"/>
              </a:defRPr>
            </a:pPr>
            <a:r>
              <a:rPr sz="2373"/>
              <a:t>Use SasView scattering kernels in McStas</a:t>
            </a:r>
          </a:p>
        </p:txBody>
      </p:sp>
      <p:sp>
        <p:nvSpPr>
          <p:cNvPr id="969" name="Shape 969"/>
          <p:cNvSpPr/>
          <p:nvPr/>
        </p:nvSpPr>
        <p:spPr>
          <a:xfrm>
            <a:off x="6583539" y="6509145"/>
            <a:ext cx="2530679" cy="340530"/>
          </a:xfrm>
          <a:prstGeom prst="rect">
            <a:avLst/>
          </a:prstGeom>
          <a:ln w="12700">
            <a:miter lim="400000"/>
          </a:ln>
          <a:extLst>
            <a:ext uri="{C572A759-6A51-4108-AA02-DFA0A04FC94B}">
              <ma14:wrappingTextBoxFlag xmlns:ma14="http://schemas.microsoft.com/office/mac/drawingml/2011/main" xmlns="" val="1"/>
            </a:ext>
          </a:extLst>
        </p:spPr>
        <p:txBody>
          <a:bodyPr wrap="squar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pic>
        <p:nvPicPr>
          <p:cNvPr id="978" name="image15.png" descr="Screen Shot 2015-09-17 at 13.53.58.png"/>
          <p:cNvPicPr>
            <a:picLocks noChangeAspect="1"/>
          </p:cNvPicPr>
          <p:nvPr/>
        </p:nvPicPr>
        <p:blipFill>
          <a:blip r:embed="rId2">
            <a:extLst/>
          </a:blip>
          <a:stretch>
            <a:fillRect/>
          </a:stretch>
        </p:blipFill>
        <p:spPr>
          <a:xfrm>
            <a:off x="6629313" y="2259719"/>
            <a:ext cx="2140976" cy="1636343"/>
          </a:xfrm>
          <a:prstGeom prst="rect">
            <a:avLst/>
          </a:prstGeom>
          <a:ln w="12700">
            <a:miter lim="400000"/>
          </a:ln>
        </p:spPr>
      </p:pic>
      <p:pic>
        <p:nvPicPr>
          <p:cNvPr id="979" name="image16.png" descr="Screen Shot 2015-09-17 at 13.54.26.png"/>
          <p:cNvPicPr>
            <a:picLocks noChangeAspect="1"/>
          </p:cNvPicPr>
          <p:nvPr/>
        </p:nvPicPr>
        <p:blipFill>
          <a:blip r:embed="rId3">
            <a:extLst/>
          </a:blip>
          <a:stretch>
            <a:fillRect/>
          </a:stretch>
        </p:blipFill>
        <p:spPr>
          <a:xfrm>
            <a:off x="4321317" y="2703653"/>
            <a:ext cx="2145258" cy="2982336"/>
          </a:xfrm>
          <a:prstGeom prst="rect">
            <a:avLst/>
          </a:prstGeom>
          <a:ln w="12700">
            <a:miter lim="400000"/>
          </a:ln>
        </p:spPr>
      </p:pic>
      <p:pic>
        <p:nvPicPr>
          <p:cNvPr id="980" name="image17.png" descr="Screen Shot 2015-09-17 at 13.54.35.png"/>
          <p:cNvPicPr>
            <a:picLocks noChangeAspect="1"/>
          </p:cNvPicPr>
          <p:nvPr/>
        </p:nvPicPr>
        <p:blipFill>
          <a:blip r:embed="rId4">
            <a:extLst/>
          </a:blip>
          <a:stretch>
            <a:fillRect/>
          </a:stretch>
        </p:blipFill>
        <p:spPr>
          <a:xfrm>
            <a:off x="6629314" y="3953054"/>
            <a:ext cx="2287039" cy="1722144"/>
          </a:xfrm>
          <a:prstGeom prst="rect">
            <a:avLst/>
          </a:prstGeom>
          <a:ln w="12700">
            <a:miter lim="400000"/>
          </a:ln>
        </p:spPr>
      </p:pic>
      <p:pic>
        <p:nvPicPr>
          <p:cNvPr id="981" name="image18.png" descr="Screen Shot 2015-09-17 at 11.19.08.png"/>
          <p:cNvPicPr>
            <a:picLocks noChangeAspect="1"/>
          </p:cNvPicPr>
          <p:nvPr/>
        </p:nvPicPr>
        <p:blipFill>
          <a:blip r:embed="rId5">
            <a:extLst/>
          </a:blip>
          <a:stretch>
            <a:fillRect/>
          </a:stretch>
        </p:blipFill>
        <p:spPr>
          <a:xfrm>
            <a:off x="1833617" y="4483308"/>
            <a:ext cx="1546671" cy="1098441"/>
          </a:xfrm>
          <a:prstGeom prst="rect">
            <a:avLst/>
          </a:prstGeom>
          <a:ln w="12700">
            <a:miter lim="400000"/>
          </a:ln>
        </p:spPr>
      </p:pic>
      <p:pic>
        <p:nvPicPr>
          <p:cNvPr id="989" name="pasted-image.tiff"/>
          <p:cNvPicPr>
            <a:picLocks noChangeAspect="1"/>
          </p:cNvPicPr>
          <p:nvPr/>
        </p:nvPicPr>
        <p:blipFill>
          <a:blip r:embed="rId6">
            <a:extLst/>
          </a:blip>
          <a:stretch>
            <a:fillRect/>
          </a:stretch>
        </p:blipFill>
        <p:spPr>
          <a:xfrm>
            <a:off x="6268981" y="1507661"/>
            <a:ext cx="575965" cy="309919"/>
          </a:xfrm>
          <a:prstGeom prst="rect">
            <a:avLst/>
          </a:prstGeom>
          <a:ln w="12700">
            <a:miter lim="400000"/>
          </a:ln>
        </p:spPr>
      </p:pic>
      <p:pic>
        <p:nvPicPr>
          <p:cNvPr id="990" name="image17.png" descr="new_logo_w4.png"/>
          <p:cNvPicPr>
            <a:picLocks noChangeAspect="1"/>
          </p:cNvPicPr>
          <p:nvPr/>
        </p:nvPicPr>
        <p:blipFill>
          <a:blip r:embed="rId7">
            <a:extLst/>
          </a:blip>
          <a:stretch>
            <a:fillRect/>
          </a:stretch>
        </p:blipFill>
        <p:spPr>
          <a:xfrm>
            <a:off x="1312466" y="2723744"/>
            <a:ext cx="2564828" cy="1815484"/>
          </a:xfrm>
          <a:prstGeom prst="rect">
            <a:avLst/>
          </a:prstGeom>
          <a:ln w="12700">
            <a:miter lim="400000"/>
          </a:ln>
        </p:spPr>
      </p:pic>
      <p:pic>
        <p:nvPicPr>
          <p:cNvPr id="993" name="image11.png" descr="671496.png"/>
          <p:cNvPicPr>
            <a:picLocks noChangeAspect="1"/>
          </p:cNvPicPr>
          <p:nvPr/>
        </p:nvPicPr>
        <p:blipFill>
          <a:blip r:embed="rId8">
            <a:extLst/>
          </a:blip>
          <a:stretch>
            <a:fillRect/>
          </a:stretch>
        </p:blipFill>
        <p:spPr>
          <a:xfrm>
            <a:off x="916124" y="5628558"/>
            <a:ext cx="615645" cy="615645"/>
          </a:xfrm>
          <a:prstGeom prst="rect">
            <a:avLst/>
          </a:prstGeom>
          <a:ln w="12700">
            <a:miter lim="400000"/>
          </a:ln>
        </p:spPr>
      </p:pic>
      <p:pic>
        <p:nvPicPr>
          <p:cNvPr id="994" name="pasted-image.tiff"/>
          <p:cNvPicPr>
            <a:picLocks noChangeAspect="1"/>
          </p:cNvPicPr>
          <p:nvPr/>
        </p:nvPicPr>
        <p:blipFill>
          <a:blip r:embed="rId9">
            <a:extLst/>
          </a:blip>
          <a:stretch>
            <a:fillRect/>
          </a:stretch>
        </p:blipFill>
        <p:spPr>
          <a:xfrm>
            <a:off x="276015" y="1498976"/>
            <a:ext cx="476105" cy="472036"/>
          </a:xfrm>
          <a:prstGeom prst="rect">
            <a:avLst/>
          </a:prstGeom>
          <a:ln w="12700">
            <a:miter lim="400000"/>
          </a:ln>
        </p:spPr>
      </p:pic>
      <p:pic>
        <p:nvPicPr>
          <p:cNvPr id="995" name="pasted-image.tiff"/>
          <p:cNvPicPr>
            <a:picLocks noChangeAspect="1"/>
          </p:cNvPicPr>
          <p:nvPr/>
        </p:nvPicPr>
        <p:blipFill>
          <a:blip r:embed="rId9">
            <a:extLst/>
          </a:blip>
          <a:stretch>
            <a:fillRect/>
          </a:stretch>
        </p:blipFill>
        <p:spPr>
          <a:xfrm>
            <a:off x="276015" y="1969360"/>
            <a:ext cx="476105" cy="472036"/>
          </a:xfrm>
          <a:prstGeom prst="rect">
            <a:avLst/>
          </a:prstGeom>
          <a:ln w="12700">
            <a:miter lim="400000"/>
          </a:ln>
        </p:spPr>
      </p:pic>
      <p:pic>
        <p:nvPicPr>
          <p:cNvPr id="996" name="pasted-image.tiff"/>
          <p:cNvPicPr>
            <a:picLocks noChangeAspect="1"/>
          </p:cNvPicPr>
          <p:nvPr/>
        </p:nvPicPr>
        <p:blipFill>
          <a:blip r:embed="rId9">
            <a:extLst/>
          </a:blip>
          <a:stretch>
            <a:fillRect/>
          </a:stretch>
        </p:blipFill>
        <p:spPr>
          <a:xfrm>
            <a:off x="276015" y="2394707"/>
            <a:ext cx="476105" cy="472036"/>
          </a:xfrm>
          <a:prstGeom prst="rect">
            <a:avLst/>
          </a:prstGeom>
          <a:ln w="12700">
            <a:miter lim="400000"/>
          </a:ln>
        </p:spPr>
      </p:pic>
      <p:pic>
        <p:nvPicPr>
          <p:cNvPr id="997" name="pasted-image.tiff"/>
          <p:cNvPicPr>
            <a:picLocks noChangeAspect="1"/>
          </p:cNvPicPr>
          <p:nvPr/>
        </p:nvPicPr>
        <p:blipFill>
          <a:blip r:embed="rId9">
            <a:extLst/>
          </a:blip>
          <a:stretch>
            <a:fillRect/>
          </a:stretch>
        </p:blipFill>
        <p:spPr>
          <a:xfrm>
            <a:off x="351953" y="5724554"/>
            <a:ext cx="476105" cy="472036"/>
          </a:xfrm>
          <a:prstGeom prst="rect">
            <a:avLst/>
          </a:prstGeom>
          <a:ln w="12700">
            <a:miter lim="400000"/>
          </a:ln>
        </p:spPr>
      </p:pic>
      <p:sp>
        <p:nvSpPr>
          <p:cNvPr id="998" name="Shape 998"/>
          <p:cNvSpPr/>
          <p:nvPr/>
        </p:nvSpPr>
        <p:spPr>
          <a:xfrm>
            <a:off x="990792" y="6387812"/>
            <a:ext cx="910023" cy="8020"/>
          </a:xfrm>
          <a:prstGeom prst="line">
            <a:avLst/>
          </a:prstGeom>
          <a:ln w="127000">
            <a:solidFill>
              <a:schemeClr val="accent2"/>
            </a:solidFill>
            <a:miter lim="400000"/>
            <a:tailEnd type="triangle"/>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sp>
        <p:nvSpPr>
          <p:cNvPr id="999" name="Shape 999"/>
          <p:cNvSpPr/>
          <p:nvPr/>
        </p:nvSpPr>
        <p:spPr>
          <a:xfrm>
            <a:off x="486156" y="5468962"/>
            <a:ext cx="3855201" cy="297753"/>
          </a:xfrm>
          <a:prstGeom prst="rect">
            <a:avLst/>
          </a:prstGeom>
          <a:ln w="12700">
            <a:miter lim="400000"/>
          </a:ln>
          <a:extLst>
            <a:ext uri="{C572A759-6A51-4108-AA02-DFA0A04FC94B}">
              <ma14:wrappingTextBoxFlag xmlns:ma14="http://schemas.microsoft.com/office/mac/drawingml/2011/main" xmlns="" val="1"/>
            </a:ext>
          </a:extLst>
        </p:spPr>
        <p:txBody>
          <a:bodyPr wrap="none" lIns="38915" tIns="38915" rIns="38915" bIns="38915">
            <a:spAutoFit/>
          </a:bodyPr>
          <a:lstStyle>
            <a:lvl1pPr algn="l" defTabSz="1573690">
              <a:defRPr sz="2700">
                <a:solidFill>
                  <a:srgbClr val="808080"/>
                </a:solidFill>
                <a:latin typeface="Helvetica"/>
                <a:ea typeface="Helvetica"/>
                <a:cs typeface="Helvetica"/>
                <a:sym typeface="Helvetica"/>
              </a:defRPr>
            </a:lvl1pPr>
          </a:lstStyle>
          <a:p>
            <a:r>
              <a:rPr sz="1424"/>
              <a:t>SasView scattering kernel: Orientated cylinder </a:t>
            </a:r>
          </a:p>
        </p:txBody>
      </p:sp>
      <p:pic>
        <p:nvPicPr>
          <p:cNvPr id="1000" name="pasted-image.tiff"/>
          <p:cNvPicPr>
            <a:picLocks noChangeAspect="1"/>
          </p:cNvPicPr>
          <p:nvPr/>
        </p:nvPicPr>
        <p:blipFill>
          <a:blip r:embed="rId6">
            <a:extLst/>
          </a:blip>
          <a:stretch>
            <a:fillRect/>
          </a:stretch>
        </p:blipFill>
        <p:spPr>
          <a:xfrm>
            <a:off x="1538230" y="6509144"/>
            <a:ext cx="629115" cy="338518"/>
          </a:xfrm>
          <a:prstGeom prst="rect">
            <a:avLst/>
          </a:prstGeom>
          <a:ln w="12700">
            <a:miter lim="400000"/>
          </a:ln>
        </p:spPr>
      </p:pic>
      <p:pic>
        <p:nvPicPr>
          <p:cNvPr id="1001" name="pasted-image.tiff"/>
          <p:cNvPicPr>
            <a:picLocks noChangeAspect="1"/>
          </p:cNvPicPr>
          <p:nvPr/>
        </p:nvPicPr>
        <p:blipFill>
          <a:blip r:embed="rId6">
            <a:extLst/>
          </a:blip>
          <a:stretch>
            <a:fillRect/>
          </a:stretch>
        </p:blipFill>
        <p:spPr>
          <a:xfrm>
            <a:off x="5954424" y="5804280"/>
            <a:ext cx="629115" cy="338518"/>
          </a:xfrm>
          <a:prstGeom prst="rect">
            <a:avLst/>
          </a:prstGeom>
          <a:ln w="12700">
            <a:miter lim="400000"/>
          </a:ln>
        </p:spPr>
      </p:pic>
    </p:spTree>
    <p:extLst>
      <p:ext uri="{BB962C8B-B14F-4D97-AF65-F5344CB8AC3E}">
        <p14:creationId xmlns:p14="http://schemas.microsoft.com/office/powerpoint/2010/main" val="2352322272"/>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0" name="Shape 1040"/>
          <p:cNvSpPr/>
          <p:nvPr/>
        </p:nvSpPr>
        <p:spPr>
          <a:xfrm>
            <a:off x="856125" y="167100"/>
            <a:ext cx="7290000" cy="1449000"/>
          </a:xfrm>
          <a:prstGeom prst="rect">
            <a:avLst/>
          </a:prstGeom>
          <a:ln w="12700"/>
          <a:extLst>
            <a:ext uri="{C572A759-6A51-4108-AA02-DFA0A04FC94B}">
              <ma14:wrappingTextBoxFlag xmlns:ma14="http://schemas.microsoft.com/office/mac/drawingml/2011/main" xmlns="" val="1"/>
            </a:ext>
          </a:extLst>
        </p:spPr>
        <p:txBody>
          <a:bodyPr lIns="0" tIns="0" rIns="0" bIns="0" anchor="b"/>
          <a:lstStyle>
            <a:lvl1pPr algn="l" defTabSz="1727200">
              <a:defRPr sz="5400" b="1">
                <a:uFill>
                  <a:solidFill>
                    <a:srgbClr val="000000"/>
                  </a:solidFill>
                </a:uFill>
                <a:latin typeface="+mn-lt"/>
                <a:ea typeface="+mn-ea"/>
                <a:cs typeface="+mn-cs"/>
                <a:sym typeface="Verdana"/>
              </a:defRPr>
            </a:lvl1pPr>
          </a:lstStyle>
          <a:p>
            <a:r>
              <a:rPr sz="2847"/>
              <a:t>McStas mcdoc: SasView_model</a:t>
            </a:r>
          </a:p>
        </p:txBody>
      </p:sp>
      <p:pic>
        <p:nvPicPr>
          <p:cNvPr id="1045" name="SafariScreenSnapz012.png"/>
          <p:cNvPicPr>
            <a:picLocks noChangeAspect="1"/>
          </p:cNvPicPr>
          <p:nvPr/>
        </p:nvPicPr>
        <p:blipFill>
          <a:blip r:embed="rId2">
            <a:extLst/>
          </a:blip>
          <a:stretch>
            <a:fillRect/>
          </a:stretch>
        </p:blipFill>
        <p:spPr>
          <a:xfrm>
            <a:off x="284629" y="1676480"/>
            <a:ext cx="8572501" cy="4776856"/>
          </a:xfrm>
          <a:prstGeom prst="rect">
            <a:avLst/>
          </a:prstGeom>
          <a:ln w="12700">
            <a:miter lim="400000"/>
          </a:ln>
        </p:spPr>
      </p:pic>
      <p:sp>
        <p:nvSpPr>
          <p:cNvPr id="19" name="Shape 969"/>
          <p:cNvSpPr/>
          <p:nvPr/>
        </p:nvSpPr>
        <p:spPr>
          <a:xfrm>
            <a:off x="4144407" y="6618911"/>
            <a:ext cx="4969811" cy="194465"/>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387516721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Shape 1061"/>
          <p:cNvSpPr/>
          <p:nvPr/>
        </p:nvSpPr>
        <p:spPr>
          <a:xfrm>
            <a:off x="408953" y="107792"/>
            <a:ext cx="7290000" cy="1449000"/>
          </a:xfrm>
          <a:prstGeom prst="rect">
            <a:avLst/>
          </a:prstGeom>
          <a:ln w="12700"/>
          <a:extLst>
            <a:ext uri="{C572A759-6A51-4108-AA02-DFA0A04FC94B}">
              <ma14:wrappingTextBoxFlag xmlns:ma14="http://schemas.microsoft.com/office/mac/drawingml/2011/main" xmlns="" val="1"/>
            </a:ext>
          </a:extLst>
        </p:spPr>
        <p:txBody>
          <a:bodyPr lIns="0" tIns="0" rIns="0" bIns="0" anchor="b"/>
          <a:lstStyle>
            <a:lvl1pPr algn="l" defTabSz="1727200">
              <a:defRPr sz="5400" b="1">
                <a:uFill>
                  <a:solidFill>
                    <a:srgbClr val="000000"/>
                  </a:solidFill>
                </a:uFill>
                <a:latin typeface="+mn-lt"/>
                <a:ea typeface="+mn-ea"/>
                <a:cs typeface="+mn-cs"/>
                <a:sym typeface="Verdana"/>
              </a:defRPr>
            </a:lvl1pPr>
          </a:lstStyle>
          <a:p>
            <a:r>
              <a:rPr sz="2847" dirty="0" err="1"/>
              <a:t>McStas</a:t>
            </a:r>
            <a:r>
              <a:rPr sz="2847" dirty="0"/>
              <a:t> </a:t>
            </a:r>
            <a:r>
              <a:rPr sz="2847" dirty="0" err="1"/>
              <a:t>mcdoc</a:t>
            </a:r>
            <a:r>
              <a:rPr sz="2847" dirty="0"/>
              <a:t>: </a:t>
            </a:r>
            <a:r>
              <a:rPr sz="2847" dirty="0" err="1"/>
              <a:t>SasView_model</a:t>
            </a:r>
            <a:endParaRPr sz="2847" dirty="0"/>
          </a:p>
        </p:txBody>
      </p:sp>
      <p:pic>
        <p:nvPicPr>
          <p:cNvPr id="1066" name="SafariScreenSnapz014.png"/>
          <p:cNvPicPr>
            <a:picLocks noChangeAspect="1"/>
          </p:cNvPicPr>
          <p:nvPr/>
        </p:nvPicPr>
        <p:blipFill>
          <a:blip r:embed="rId2">
            <a:extLst/>
          </a:blip>
          <a:stretch>
            <a:fillRect/>
          </a:stretch>
        </p:blipFill>
        <p:spPr>
          <a:xfrm>
            <a:off x="402234" y="1665994"/>
            <a:ext cx="8572501" cy="1972373"/>
          </a:xfrm>
          <a:prstGeom prst="rect">
            <a:avLst/>
          </a:prstGeom>
          <a:ln w="12700">
            <a:miter lim="400000"/>
          </a:ln>
        </p:spPr>
      </p:pic>
      <p:pic>
        <p:nvPicPr>
          <p:cNvPr id="1067" name="SafariScreenSnapz015.png"/>
          <p:cNvPicPr>
            <a:picLocks noChangeAspect="1"/>
          </p:cNvPicPr>
          <p:nvPr/>
        </p:nvPicPr>
        <p:blipFill>
          <a:blip r:embed="rId3">
            <a:extLst/>
          </a:blip>
          <a:stretch>
            <a:fillRect/>
          </a:stretch>
        </p:blipFill>
        <p:spPr>
          <a:xfrm>
            <a:off x="395536" y="3619493"/>
            <a:ext cx="8572501" cy="188177"/>
          </a:xfrm>
          <a:prstGeom prst="rect">
            <a:avLst/>
          </a:prstGeom>
          <a:ln w="12700">
            <a:miter lim="400000"/>
          </a:ln>
        </p:spPr>
      </p:pic>
      <p:sp>
        <p:nvSpPr>
          <p:cNvPr id="1068" name="Shape 1068"/>
          <p:cNvSpPr/>
          <p:nvPr/>
        </p:nvSpPr>
        <p:spPr>
          <a:xfrm>
            <a:off x="2271918" y="3544192"/>
            <a:ext cx="1057593" cy="81867"/>
          </a:xfrm>
          <a:prstGeom prst="rect">
            <a:avLst/>
          </a:prstGeom>
          <a:solidFill>
            <a:srgbClr val="FFFFFF"/>
          </a:solidFill>
          <a:ln w="12700">
            <a:miter lim="400000"/>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sp>
        <p:nvSpPr>
          <p:cNvPr id="1069" name="Shape 1069"/>
          <p:cNvSpPr/>
          <p:nvPr/>
        </p:nvSpPr>
        <p:spPr>
          <a:xfrm>
            <a:off x="986043" y="3544192"/>
            <a:ext cx="1057593" cy="81867"/>
          </a:xfrm>
          <a:prstGeom prst="rect">
            <a:avLst/>
          </a:prstGeom>
          <a:solidFill>
            <a:srgbClr val="FFFFFF"/>
          </a:solidFill>
          <a:ln w="12700">
            <a:miter lim="400000"/>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sp>
        <p:nvSpPr>
          <p:cNvPr id="1070" name="Shape 1070"/>
          <p:cNvSpPr/>
          <p:nvPr/>
        </p:nvSpPr>
        <p:spPr>
          <a:xfrm>
            <a:off x="450262" y="3537495"/>
            <a:ext cx="460420" cy="81867"/>
          </a:xfrm>
          <a:prstGeom prst="rect">
            <a:avLst/>
          </a:prstGeom>
          <a:solidFill>
            <a:srgbClr val="FFFFFF"/>
          </a:solidFill>
          <a:ln w="12700">
            <a:miter lim="400000"/>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sp>
        <p:nvSpPr>
          <p:cNvPr id="1071" name="Shape 1071"/>
          <p:cNvSpPr/>
          <p:nvPr/>
        </p:nvSpPr>
        <p:spPr>
          <a:xfrm>
            <a:off x="2270068" y="3376424"/>
            <a:ext cx="188753" cy="289422"/>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defRPr sz="2900"/>
            </a:lvl1pPr>
          </a:lstStyle>
          <a:p>
            <a:r>
              <a:rPr sz="1529"/>
              <a:t>…</a:t>
            </a:r>
          </a:p>
        </p:txBody>
      </p:sp>
      <p:sp>
        <p:nvSpPr>
          <p:cNvPr id="1072" name="Shape 1072"/>
          <p:cNvSpPr/>
          <p:nvPr/>
        </p:nvSpPr>
        <p:spPr>
          <a:xfrm>
            <a:off x="990890" y="3376424"/>
            <a:ext cx="188753" cy="289422"/>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defRPr sz="2900"/>
            </a:lvl1pPr>
          </a:lstStyle>
          <a:p>
            <a:r>
              <a:rPr sz="1529"/>
              <a:t>…</a:t>
            </a:r>
          </a:p>
        </p:txBody>
      </p:sp>
      <p:sp>
        <p:nvSpPr>
          <p:cNvPr id="1073" name="Shape 1073"/>
          <p:cNvSpPr/>
          <p:nvPr/>
        </p:nvSpPr>
        <p:spPr>
          <a:xfrm>
            <a:off x="461806" y="3376424"/>
            <a:ext cx="188753" cy="289422"/>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lvl1pPr>
              <a:defRPr sz="2900"/>
            </a:lvl1pPr>
          </a:lstStyle>
          <a:p>
            <a:r>
              <a:rPr sz="1529"/>
              <a:t>…</a:t>
            </a:r>
          </a:p>
        </p:txBody>
      </p:sp>
      <p:pic>
        <p:nvPicPr>
          <p:cNvPr id="1074" name="SafariScreenSnapz016.png"/>
          <p:cNvPicPr>
            <a:picLocks noChangeAspect="1"/>
          </p:cNvPicPr>
          <p:nvPr/>
        </p:nvPicPr>
        <p:blipFill>
          <a:blip r:embed="rId4">
            <a:extLst/>
          </a:blip>
          <a:stretch>
            <a:fillRect/>
          </a:stretch>
        </p:blipFill>
        <p:spPr>
          <a:xfrm>
            <a:off x="395536" y="4442796"/>
            <a:ext cx="8572501" cy="2385266"/>
          </a:xfrm>
          <a:prstGeom prst="rect">
            <a:avLst/>
          </a:prstGeom>
          <a:ln w="12700">
            <a:miter lim="400000"/>
          </a:ln>
        </p:spPr>
      </p:pic>
      <p:sp>
        <p:nvSpPr>
          <p:cNvPr id="1081" name="Shape 1081"/>
          <p:cNvSpPr/>
          <p:nvPr/>
        </p:nvSpPr>
        <p:spPr>
          <a:xfrm>
            <a:off x="5604176" y="2209379"/>
            <a:ext cx="849976" cy="2233417"/>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7645" y="7837"/>
                  <a:pt x="10445" y="15037"/>
                  <a:pt x="0" y="21600"/>
                </a:cubicBezTo>
              </a:path>
            </a:pathLst>
          </a:custGeom>
          <a:ln w="63500">
            <a:solidFill>
              <a:schemeClr val="accent2"/>
            </a:solidFill>
            <a:miter lim="400000"/>
            <a:headEnd type="oval"/>
            <a:tailEnd type="triangle"/>
          </a:ln>
        </p:spPr>
        <p:txBody>
          <a:bodyPr/>
          <a:lstStyle/>
          <a:p>
            <a:endParaRPr sz="949"/>
          </a:p>
        </p:txBody>
      </p:sp>
      <p:pic>
        <p:nvPicPr>
          <p:cNvPr id="1076" name="mcstas-logo.pdf"/>
          <p:cNvPicPr>
            <a:picLocks noChangeAspect="1"/>
          </p:cNvPicPr>
          <p:nvPr/>
        </p:nvPicPr>
        <p:blipFill>
          <a:blip r:embed="rId5">
            <a:extLst/>
          </a:blip>
          <a:stretch>
            <a:fillRect/>
          </a:stretch>
        </p:blipFill>
        <p:spPr>
          <a:xfrm>
            <a:off x="7391107" y="2204241"/>
            <a:ext cx="991661" cy="582701"/>
          </a:xfrm>
          <a:prstGeom prst="rect">
            <a:avLst/>
          </a:prstGeom>
          <a:ln w="12700">
            <a:miter lim="400000"/>
          </a:ln>
        </p:spPr>
      </p:pic>
      <p:sp>
        <p:nvSpPr>
          <p:cNvPr id="1078" name="Shape 1078"/>
          <p:cNvSpPr/>
          <p:nvPr/>
        </p:nvSpPr>
        <p:spPr>
          <a:xfrm>
            <a:off x="7462429" y="2719835"/>
            <a:ext cx="810462" cy="1060531"/>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defRPr sz="3100"/>
            </a:pPr>
            <a:r>
              <a:rPr sz="1635"/>
              <a:t>Normal</a:t>
            </a:r>
          </a:p>
          <a:p>
            <a:pPr>
              <a:defRPr sz="3100"/>
            </a:pPr>
            <a:r>
              <a:rPr sz="1635"/>
              <a:t>McStas</a:t>
            </a:r>
          </a:p>
          <a:p>
            <a:pPr>
              <a:defRPr sz="3100"/>
            </a:pPr>
            <a:r>
              <a:rPr sz="1635"/>
              <a:t>interface</a:t>
            </a:r>
          </a:p>
          <a:p>
            <a:pPr>
              <a:defRPr sz="3100"/>
            </a:pPr>
            <a:r>
              <a:rPr sz="1635"/>
              <a:t>…</a:t>
            </a:r>
          </a:p>
        </p:txBody>
      </p:sp>
      <p:sp>
        <p:nvSpPr>
          <p:cNvPr id="1079" name="Shape 1079"/>
          <p:cNvSpPr/>
          <p:nvPr/>
        </p:nvSpPr>
        <p:spPr>
          <a:xfrm>
            <a:off x="7442408" y="4827800"/>
            <a:ext cx="831558" cy="2066960"/>
          </a:xfrm>
          <a:prstGeom prst="rect">
            <a:avLst/>
          </a:prstGeom>
          <a:ln w="12700">
            <a:miter lim="400000"/>
          </a:ln>
          <a:extLst>
            <a:ext uri="{C572A759-6A51-4108-AA02-DFA0A04FC94B}">
              <ma14:wrappingTextBoxFlag xmlns:ma14="http://schemas.microsoft.com/office/mac/drawingml/2011/main" xmlns="" val="1"/>
            </a:ext>
          </a:extLst>
        </p:spPr>
        <p:txBody>
          <a:bodyPr wrap="none" lIns="26789" tIns="26789" rIns="26789" bIns="26789" anchor="ctr">
            <a:spAutoFit/>
          </a:bodyPr>
          <a:lstStyle/>
          <a:p>
            <a:pPr>
              <a:defRPr sz="3100"/>
            </a:pPr>
            <a:r>
              <a:rPr sz="1635"/>
              <a:t>…</a:t>
            </a:r>
          </a:p>
          <a:p>
            <a:pPr>
              <a:defRPr sz="3100"/>
            </a:pPr>
            <a:r>
              <a:rPr sz="1635"/>
              <a:t>with</a:t>
            </a:r>
          </a:p>
          <a:p>
            <a:pPr>
              <a:defRPr sz="3100"/>
            </a:pPr>
            <a:r>
              <a:rPr sz="1635"/>
              <a:t>access to</a:t>
            </a:r>
          </a:p>
          <a:p>
            <a:pPr>
              <a:defRPr sz="3100"/>
            </a:pPr>
            <a:r>
              <a:rPr sz="1635"/>
              <a:t>SASview</a:t>
            </a:r>
          </a:p>
          <a:p>
            <a:pPr>
              <a:defRPr sz="3100"/>
            </a:pPr>
            <a:r>
              <a:rPr sz="1635"/>
              <a:t>models</a:t>
            </a:r>
          </a:p>
          <a:p>
            <a:pPr>
              <a:defRPr sz="3100"/>
            </a:pPr>
            <a:r>
              <a:rPr sz="1635"/>
              <a:t>and their</a:t>
            </a:r>
          </a:p>
          <a:p>
            <a:pPr>
              <a:defRPr sz="3100"/>
            </a:pPr>
            <a:r>
              <a:rPr sz="1635"/>
              <a:t>docs</a:t>
            </a:r>
          </a:p>
          <a:p>
            <a:pPr>
              <a:defRPr sz="3100"/>
            </a:pPr>
            <a:r>
              <a:rPr sz="1635"/>
              <a:t>…</a:t>
            </a:r>
          </a:p>
        </p:txBody>
      </p:sp>
    </p:spTree>
    <p:extLst>
      <p:ext uri="{BB962C8B-B14F-4D97-AF65-F5344CB8AC3E}">
        <p14:creationId xmlns:p14="http://schemas.microsoft.com/office/powerpoint/2010/main" val="58727561"/>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3" name="image20.png" descr="Screen Shot 2015-09-17 at 16.58.11.png"/>
          <p:cNvPicPr>
            <a:picLocks noChangeAspect="1"/>
          </p:cNvPicPr>
          <p:nvPr/>
        </p:nvPicPr>
        <p:blipFill>
          <a:blip r:embed="rId2">
            <a:extLst/>
          </a:blip>
          <a:stretch>
            <a:fillRect/>
          </a:stretch>
        </p:blipFill>
        <p:spPr>
          <a:xfrm>
            <a:off x="882914" y="1979076"/>
            <a:ext cx="7775684" cy="5266348"/>
          </a:xfrm>
          <a:prstGeom prst="rect">
            <a:avLst/>
          </a:prstGeom>
          <a:ln w="12700">
            <a:miter lim="400000"/>
          </a:ln>
        </p:spPr>
      </p:pic>
      <p:sp>
        <p:nvSpPr>
          <p:cNvPr id="1084" name="Shape 1084"/>
          <p:cNvSpPr>
            <a:spLocks noGrp="1"/>
          </p:cNvSpPr>
          <p:nvPr>
            <p:ph type="title"/>
          </p:nvPr>
        </p:nvSpPr>
        <p:spPr>
          <a:xfrm>
            <a:off x="856125" y="764704"/>
            <a:ext cx="7290000" cy="639604"/>
          </a:xfrm>
          <a:prstGeom prst="rect">
            <a:avLst/>
          </a:prstGeom>
        </p:spPr>
        <p:txBody>
          <a:bodyPr>
            <a:noAutofit/>
          </a:bodyPr>
          <a:lstStyle>
            <a:lvl1pPr>
              <a:defRPr sz="5400"/>
            </a:lvl1pPr>
          </a:lstStyle>
          <a:p>
            <a:r>
              <a:rPr sz="4000" dirty="0" err="1"/>
              <a:t>McStas</a:t>
            </a:r>
            <a:r>
              <a:rPr sz="4000" dirty="0"/>
              <a:t> </a:t>
            </a:r>
            <a:r>
              <a:rPr sz="4000" dirty="0" err="1"/>
              <a:t>mcdoc</a:t>
            </a:r>
            <a:r>
              <a:rPr sz="4000" dirty="0"/>
              <a:t>: </a:t>
            </a:r>
            <a:r>
              <a:rPr sz="4000" dirty="0" err="1"/>
              <a:t>SasView_model</a:t>
            </a:r>
            <a:endParaRPr sz="4000" dirty="0"/>
          </a:p>
        </p:txBody>
      </p:sp>
      <p:sp>
        <p:nvSpPr>
          <p:cNvPr id="1085" name="Shape 1085"/>
          <p:cNvSpPr/>
          <p:nvPr/>
        </p:nvSpPr>
        <p:spPr>
          <a:xfrm>
            <a:off x="1159350" y="1380313"/>
            <a:ext cx="7005019" cy="221134"/>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a:bodyPr>
          <a:lstStyle>
            <a:lvl1pPr marL="385762" indent="-385762" algn="l" defTabSz="1573690">
              <a:lnSpc>
                <a:spcPct val="90000"/>
              </a:lnSpc>
              <a:spcBef>
                <a:spcPts val="1700"/>
              </a:spcBef>
              <a:buSzPct val="45000"/>
              <a:buFont typeface="Wingdings"/>
              <a:buChar char="◆"/>
              <a:defRPr sz="3000">
                <a:latin typeface="Arial"/>
                <a:ea typeface="Arial"/>
                <a:cs typeface="Arial"/>
                <a:sym typeface="Arial"/>
              </a:defRPr>
            </a:lvl1pPr>
          </a:lstStyle>
          <a:p>
            <a:r>
              <a:rPr sz="1582" dirty="0"/>
              <a:t>Links to </a:t>
            </a:r>
            <a:r>
              <a:rPr sz="1582" dirty="0" err="1"/>
              <a:t>SasView</a:t>
            </a:r>
            <a:r>
              <a:rPr sz="1582" dirty="0"/>
              <a:t> documentation</a:t>
            </a:r>
          </a:p>
        </p:txBody>
      </p:sp>
      <p:sp>
        <p:nvSpPr>
          <p:cNvPr id="22" name="Shape 969"/>
          <p:cNvSpPr/>
          <p:nvPr/>
        </p:nvSpPr>
        <p:spPr>
          <a:xfrm>
            <a:off x="6545998" y="6453336"/>
            <a:ext cx="2598002" cy="340530"/>
          </a:xfrm>
          <a:prstGeom prst="rect">
            <a:avLst/>
          </a:prstGeom>
          <a:ln w="12700">
            <a:miter lim="400000"/>
          </a:ln>
          <a:extLst>
            <a:ext uri="{C572A759-6A51-4108-AA02-DFA0A04FC94B}">
              <ma14:wrappingTextBoxFlag xmlns:ma14="http://schemas.microsoft.com/office/mac/drawingml/2011/main" xmlns="" val="1"/>
            </a:ext>
          </a:extLst>
        </p:spPr>
        <p:txBody>
          <a:bodyPr wrap="squar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366229808"/>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21525" t="4916" r="2616" b="15508"/>
          <a:stretch/>
        </p:blipFill>
        <p:spPr>
          <a:xfrm>
            <a:off x="179512" y="4274888"/>
            <a:ext cx="2100622" cy="1431306"/>
          </a:xfrm>
          <a:prstGeom prst="rect">
            <a:avLst/>
          </a:prstGeom>
        </p:spPr>
      </p:pic>
      <p:sp>
        <p:nvSpPr>
          <p:cNvPr id="10"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Scientific Data Flow</a:t>
            </a:r>
          </a:p>
        </p:txBody>
      </p:sp>
      <p:graphicFrame>
        <p:nvGraphicFramePr>
          <p:cNvPr id="11" name="Content Placeholder 4"/>
          <p:cNvGraphicFramePr>
            <a:graphicFrameLocks/>
          </p:cNvGraphicFramePr>
          <p:nvPr>
            <p:extLst>
              <p:ext uri="{D42A27DB-BD31-4B8C-83A1-F6EECF244321}">
                <p14:modId xmlns:p14="http://schemas.microsoft.com/office/powerpoint/2010/main" val="2290798045"/>
              </p:ext>
            </p:extLst>
          </p:nvPr>
        </p:nvGraphicFramePr>
        <p:xfrm>
          <a:off x="457200" y="1960240"/>
          <a:ext cx="1822934" cy="2044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62197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7" name="Shape 1107"/>
          <p:cNvSpPr>
            <a:spLocks noGrp="1"/>
          </p:cNvSpPr>
          <p:nvPr>
            <p:ph type="title"/>
          </p:nvPr>
        </p:nvSpPr>
        <p:spPr>
          <a:xfrm>
            <a:off x="457200" y="643462"/>
            <a:ext cx="8229600" cy="1143000"/>
          </a:xfrm>
          <a:prstGeom prst="rect">
            <a:avLst/>
          </a:prstGeom>
        </p:spPr>
        <p:txBody>
          <a:bodyPr>
            <a:normAutofit fontScale="90000"/>
          </a:bodyPr>
          <a:lstStyle>
            <a:lvl1pPr>
              <a:defRPr sz="5400"/>
            </a:lvl1pPr>
          </a:lstStyle>
          <a:p>
            <a:r>
              <a:t>SasView -&gt; McStas -&gt; SasView </a:t>
            </a:r>
          </a:p>
        </p:txBody>
      </p:sp>
      <p:sp>
        <p:nvSpPr>
          <p:cNvPr id="1108" name="Shape 1108"/>
          <p:cNvSpPr/>
          <p:nvPr/>
        </p:nvSpPr>
        <p:spPr>
          <a:xfrm>
            <a:off x="674918" y="1943872"/>
            <a:ext cx="7005019" cy="4469878"/>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p>
            <a:pPr marL="204919" indent="-204919" defTabSz="829807">
              <a:lnSpc>
                <a:spcPct val="90000"/>
              </a:lnSpc>
              <a:spcBef>
                <a:spcPts val="896"/>
              </a:spcBef>
              <a:buSzPct val="45000"/>
              <a:buFont typeface="Wingdings"/>
              <a:buChar char="◆"/>
              <a:defRPr sz="3400">
                <a:latin typeface="Arial"/>
                <a:ea typeface="Arial"/>
                <a:cs typeface="Arial"/>
                <a:sym typeface="Arial"/>
              </a:defRPr>
            </a:pPr>
            <a:r>
              <a:rPr sz="1793"/>
              <a:t>SasView cylinder model (1D) scattering kernel used in McStas</a:t>
            </a:r>
          </a:p>
          <a:p>
            <a:pPr marL="204919" indent="-204919" defTabSz="829807">
              <a:lnSpc>
                <a:spcPct val="90000"/>
              </a:lnSpc>
              <a:spcBef>
                <a:spcPts val="896"/>
              </a:spcBef>
              <a:buSzPct val="45000"/>
              <a:buFont typeface="Wingdings"/>
              <a:buChar char="◆"/>
              <a:defRPr sz="3400">
                <a:latin typeface="Arial"/>
                <a:ea typeface="Arial"/>
                <a:cs typeface="Arial"/>
                <a:sym typeface="Arial"/>
              </a:defRPr>
            </a:pPr>
            <a:r>
              <a:rPr sz="1793"/>
              <a:t>radius = 40 Å, length = 400 Å </a:t>
            </a:r>
            <a:endParaRPr sz="2847"/>
          </a:p>
          <a:p>
            <a:pPr marL="204919" indent="-204919" defTabSz="829807">
              <a:lnSpc>
                <a:spcPct val="90000"/>
              </a:lnSpc>
              <a:spcBef>
                <a:spcPts val="896"/>
              </a:spcBef>
              <a:buSzPct val="45000"/>
              <a:buFont typeface="Wingdings"/>
              <a:buChar char="◆"/>
              <a:defRPr sz="3400">
                <a:latin typeface="Arial"/>
                <a:ea typeface="Arial"/>
                <a:cs typeface="Arial"/>
                <a:sym typeface="Arial"/>
              </a:defRPr>
            </a:pPr>
            <a:endParaRPr sz="2847"/>
          </a:p>
          <a:p>
            <a:pPr marL="204919" indent="-204919" defTabSz="829807">
              <a:lnSpc>
                <a:spcPct val="90000"/>
              </a:lnSpc>
              <a:spcBef>
                <a:spcPts val="896"/>
              </a:spcBef>
              <a:buSzPct val="45000"/>
              <a:buFont typeface="Wingdings"/>
              <a:buChar char="◆"/>
              <a:defRPr sz="3400">
                <a:latin typeface="Arial"/>
                <a:ea typeface="Arial"/>
                <a:cs typeface="Arial"/>
                <a:sym typeface="Arial"/>
              </a:defRPr>
            </a:pPr>
            <a:endParaRPr sz="2847"/>
          </a:p>
          <a:p>
            <a:pPr marL="204919" indent="-204919" defTabSz="829807">
              <a:lnSpc>
                <a:spcPct val="90000"/>
              </a:lnSpc>
              <a:spcBef>
                <a:spcPts val="896"/>
              </a:spcBef>
              <a:buSzPct val="45000"/>
              <a:buFont typeface="Wingdings"/>
              <a:buChar char="◆"/>
              <a:defRPr sz="3400">
                <a:latin typeface="Arial"/>
                <a:ea typeface="Arial"/>
                <a:cs typeface="Arial"/>
                <a:sym typeface="Arial"/>
              </a:defRPr>
            </a:pPr>
            <a:r>
              <a:rPr sz="1793"/>
              <a:t>McStas event data saved as I(q) </a:t>
            </a:r>
            <a:endParaRPr sz="2847"/>
          </a:p>
          <a:p>
            <a:pPr marL="204919" indent="-204919" defTabSz="829807">
              <a:lnSpc>
                <a:spcPct val="90000"/>
              </a:lnSpc>
              <a:spcBef>
                <a:spcPts val="896"/>
              </a:spcBef>
              <a:buSzPct val="45000"/>
              <a:buFont typeface="Wingdings"/>
              <a:buChar char="◆"/>
              <a:defRPr sz="3400">
                <a:latin typeface="Arial"/>
                <a:ea typeface="Arial"/>
                <a:cs typeface="Arial"/>
                <a:sym typeface="Arial"/>
              </a:defRPr>
            </a:pPr>
            <a:endParaRPr sz="2847"/>
          </a:p>
          <a:p>
            <a:pPr marL="204919" indent="-204919" defTabSz="829807">
              <a:lnSpc>
                <a:spcPct val="90000"/>
              </a:lnSpc>
              <a:spcBef>
                <a:spcPts val="896"/>
              </a:spcBef>
              <a:buSzPct val="45000"/>
              <a:buFont typeface="Wingdings"/>
              <a:buChar char="◆"/>
              <a:defRPr sz="3400">
                <a:latin typeface="Arial"/>
                <a:ea typeface="Arial"/>
                <a:cs typeface="Arial"/>
                <a:sym typeface="Arial"/>
              </a:defRPr>
            </a:pPr>
            <a:r>
              <a:rPr sz="1793"/>
              <a:t>SasView reads McStas I(q) data</a:t>
            </a:r>
            <a:endParaRPr sz="2847"/>
          </a:p>
          <a:p>
            <a:pPr marL="204919" indent="-204919" defTabSz="829807">
              <a:lnSpc>
                <a:spcPct val="90000"/>
              </a:lnSpc>
              <a:spcBef>
                <a:spcPts val="896"/>
              </a:spcBef>
              <a:buSzPct val="45000"/>
              <a:buFont typeface="Wingdings"/>
              <a:buChar char="◆"/>
              <a:defRPr sz="3400">
                <a:latin typeface="Arial"/>
                <a:ea typeface="Arial"/>
                <a:cs typeface="Arial"/>
                <a:sym typeface="Arial"/>
              </a:defRPr>
            </a:pPr>
            <a:endParaRPr sz="2847"/>
          </a:p>
          <a:p>
            <a:pPr marL="204919" indent="-204919" defTabSz="829807">
              <a:lnSpc>
                <a:spcPct val="90000"/>
              </a:lnSpc>
              <a:spcBef>
                <a:spcPts val="896"/>
              </a:spcBef>
              <a:buSzPct val="45000"/>
              <a:buFont typeface="Wingdings"/>
              <a:buChar char="◆"/>
              <a:defRPr sz="3400">
                <a:latin typeface="Arial"/>
                <a:ea typeface="Arial"/>
                <a:cs typeface="Arial"/>
                <a:sym typeface="Arial"/>
              </a:defRPr>
            </a:pPr>
            <a:r>
              <a:rPr sz="1793"/>
              <a:t>SasView fit engine gives:</a:t>
            </a:r>
            <a:endParaRPr sz="2847"/>
          </a:p>
          <a:p>
            <a:pPr marL="204919" indent="-204919" defTabSz="829807">
              <a:lnSpc>
                <a:spcPct val="90000"/>
              </a:lnSpc>
              <a:spcBef>
                <a:spcPts val="896"/>
              </a:spcBef>
              <a:buSzPct val="45000"/>
              <a:buFont typeface="Wingdings"/>
              <a:buChar char="◆"/>
              <a:defRPr sz="3400">
                <a:latin typeface="Arial"/>
                <a:ea typeface="Arial"/>
                <a:cs typeface="Arial"/>
                <a:sym typeface="Arial"/>
              </a:defRPr>
            </a:pPr>
            <a:r>
              <a:rPr sz="1793"/>
              <a:t>radius = 40 Å</a:t>
            </a:r>
          </a:p>
          <a:p>
            <a:pPr marL="204919" indent="-204919" defTabSz="829807">
              <a:lnSpc>
                <a:spcPct val="90000"/>
              </a:lnSpc>
              <a:spcBef>
                <a:spcPts val="896"/>
              </a:spcBef>
              <a:buSzPct val="45000"/>
              <a:buFont typeface="Wingdings"/>
              <a:buChar char="◆"/>
              <a:defRPr sz="3400">
                <a:latin typeface="Arial"/>
                <a:ea typeface="Arial"/>
                <a:cs typeface="Arial"/>
                <a:sym typeface="Arial"/>
              </a:defRPr>
            </a:pPr>
            <a:r>
              <a:rPr sz="1793"/>
              <a:t>Length = 401 Å</a:t>
            </a:r>
          </a:p>
        </p:txBody>
      </p:sp>
      <p:pic>
        <p:nvPicPr>
          <p:cNvPr id="1119" name="image21.png" descr="Screen Shot 2015-09-19 at 21.50.17.png"/>
          <p:cNvPicPr>
            <a:picLocks noChangeAspect="1"/>
          </p:cNvPicPr>
          <p:nvPr/>
        </p:nvPicPr>
        <p:blipFill>
          <a:blip r:embed="rId2">
            <a:extLst/>
          </a:blip>
          <a:stretch>
            <a:fillRect/>
          </a:stretch>
        </p:blipFill>
        <p:spPr>
          <a:xfrm>
            <a:off x="5506212" y="4230231"/>
            <a:ext cx="3093396" cy="2367121"/>
          </a:xfrm>
          <a:prstGeom prst="rect">
            <a:avLst/>
          </a:prstGeom>
          <a:ln w="12700">
            <a:miter lim="400000"/>
          </a:ln>
        </p:spPr>
      </p:pic>
      <p:pic>
        <p:nvPicPr>
          <p:cNvPr id="1120" name="image15.png" descr="Screen Shot 2015-09-17 at 13.53.58.png"/>
          <p:cNvPicPr>
            <a:picLocks noChangeAspect="1"/>
          </p:cNvPicPr>
          <p:nvPr/>
        </p:nvPicPr>
        <p:blipFill>
          <a:blip r:embed="rId3">
            <a:extLst/>
          </a:blip>
          <a:stretch>
            <a:fillRect/>
          </a:stretch>
        </p:blipFill>
        <p:spPr>
          <a:xfrm>
            <a:off x="6458633" y="2335975"/>
            <a:ext cx="2140975" cy="1636344"/>
          </a:xfrm>
          <a:prstGeom prst="rect">
            <a:avLst/>
          </a:prstGeom>
          <a:ln w="12700">
            <a:miter lim="400000"/>
          </a:ln>
        </p:spPr>
      </p:pic>
      <p:sp>
        <p:nvSpPr>
          <p:cNvPr id="21" name="Shape 969"/>
          <p:cNvSpPr/>
          <p:nvPr/>
        </p:nvSpPr>
        <p:spPr>
          <a:xfrm>
            <a:off x="4144407" y="6618911"/>
            <a:ext cx="4969811" cy="194465"/>
          </a:xfrm>
          <a:prstGeom prst="rect">
            <a:avLst/>
          </a:prstGeom>
          <a:ln w="12700">
            <a:miter lim="400000"/>
          </a:ln>
          <a:extLst>
            <a:ext uri="{C572A759-6A51-4108-AA02-DFA0A04FC94B}">
              <ma14:wrappingTextBoxFlag xmlns:ma14="http://schemas.microsoft.com/office/mac/drawingml/2011/main" xmlns="" val="1"/>
            </a:ext>
          </a:extLst>
        </p:spPr>
        <p:txBody>
          <a:bodyPr wrap="non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144672942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0" name="Shape 1130"/>
          <p:cNvSpPr>
            <a:spLocks noGrp="1"/>
          </p:cNvSpPr>
          <p:nvPr>
            <p:ph type="title"/>
          </p:nvPr>
        </p:nvSpPr>
        <p:spPr>
          <a:xfrm>
            <a:off x="722180" y="620688"/>
            <a:ext cx="7636549" cy="1339422"/>
          </a:xfrm>
          <a:prstGeom prst="rect">
            <a:avLst/>
          </a:prstGeom>
        </p:spPr>
        <p:txBody>
          <a:bodyPr>
            <a:normAutofit/>
          </a:bodyPr>
          <a:lstStyle>
            <a:lvl1pPr>
              <a:defRPr sz="4800"/>
            </a:lvl1pPr>
          </a:lstStyle>
          <a:p>
            <a:r>
              <a:rPr sz="3600" dirty="0" err="1"/>
              <a:t>SasView</a:t>
            </a:r>
            <a:r>
              <a:rPr sz="3600" dirty="0"/>
              <a:t> -&gt; </a:t>
            </a:r>
            <a:r>
              <a:rPr sz="3600" dirty="0" err="1"/>
              <a:t>McStas</a:t>
            </a:r>
            <a:r>
              <a:rPr sz="3600" dirty="0"/>
              <a:t> -&gt; Mantid -&gt; </a:t>
            </a:r>
            <a:r>
              <a:rPr sz="3600" dirty="0" err="1"/>
              <a:t>SasView</a:t>
            </a:r>
            <a:r>
              <a:rPr sz="3600" dirty="0"/>
              <a:t> </a:t>
            </a:r>
          </a:p>
        </p:txBody>
      </p:sp>
      <p:sp>
        <p:nvSpPr>
          <p:cNvPr id="1131" name="Shape 1131"/>
          <p:cNvSpPr/>
          <p:nvPr/>
        </p:nvSpPr>
        <p:spPr>
          <a:xfrm>
            <a:off x="674918" y="2287076"/>
            <a:ext cx="7005019" cy="3344306"/>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p>
            <a:pPr defTabSz="829807">
              <a:lnSpc>
                <a:spcPct val="90000"/>
              </a:lnSpc>
              <a:spcBef>
                <a:spcPts val="896"/>
              </a:spcBef>
              <a:defRPr sz="5400">
                <a:latin typeface="Arial"/>
                <a:ea typeface="Arial"/>
                <a:cs typeface="Arial"/>
                <a:sym typeface="Arial"/>
              </a:defRPr>
            </a:pPr>
            <a:r>
              <a:rPr sz="2847"/>
              <a:t>McStas -&gt; event data</a:t>
            </a:r>
          </a:p>
          <a:p>
            <a:pPr defTabSz="829807">
              <a:lnSpc>
                <a:spcPct val="90000"/>
              </a:lnSpc>
              <a:spcBef>
                <a:spcPts val="896"/>
              </a:spcBef>
              <a:defRPr sz="5400">
                <a:latin typeface="Arial"/>
                <a:ea typeface="Arial"/>
                <a:cs typeface="Arial"/>
                <a:sym typeface="Arial"/>
              </a:defRPr>
            </a:pPr>
            <a:endParaRPr sz="2847"/>
          </a:p>
          <a:p>
            <a:pPr defTabSz="829807">
              <a:lnSpc>
                <a:spcPct val="90000"/>
              </a:lnSpc>
              <a:spcBef>
                <a:spcPts val="896"/>
              </a:spcBef>
              <a:defRPr sz="5400">
                <a:latin typeface="Arial"/>
                <a:ea typeface="Arial"/>
                <a:cs typeface="Arial"/>
                <a:sym typeface="Arial"/>
              </a:defRPr>
            </a:pPr>
            <a:endParaRPr sz="2847"/>
          </a:p>
          <a:p>
            <a:pPr defTabSz="829807">
              <a:lnSpc>
                <a:spcPct val="90000"/>
              </a:lnSpc>
              <a:spcBef>
                <a:spcPts val="896"/>
              </a:spcBef>
              <a:defRPr sz="5400">
                <a:latin typeface="Arial"/>
                <a:ea typeface="Arial"/>
                <a:cs typeface="Arial"/>
                <a:sym typeface="Arial"/>
              </a:defRPr>
            </a:pPr>
            <a:r>
              <a:rPr sz="2847"/>
              <a:t>Mantid -&gt; I(qx,qy)</a:t>
            </a:r>
          </a:p>
          <a:p>
            <a:pPr defTabSz="829807">
              <a:lnSpc>
                <a:spcPct val="90000"/>
              </a:lnSpc>
              <a:spcBef>
                <a:spcPts val="896"/>
              </a:spcBef>
              <a:defRPr sz="5400">
                <a:latin typeface="Arial"/>
                <a:ea typeface="Arial"/>
                <a:cs typeface="Arial"/>
                <a:sym typeface="Arial"/>
              </a:defRPr>
            </a:pPr>
            <a:endParaRPr sz="2847"/>
          </a:p>
          <a:p>
            <a:pPr marL="203412" indent="-203412" defTabSz="829807">
              <a:lnSpc>
                <a:spcPct val="90000"/>
              </a:lnSpc>
              <a:spcBef>
                <a:spcPts val="896"/>
              </a:spcBef>
              <a:buSzPct val="45000"/>
              <a:buFont typeface="Helvetica"/>
              <a:buChar char="l"/>
              <a:defRPr sz="5400">
                <a:latin typeface="Arial"/>
                <a:ea typeface="Arial"/>
                <a:cs typeface="Arial"/>
                <a:sym typeface="Arial"/>
              </a:defRPr>
            </a:pPr>
            <a:endParaRPr sz="2847"/>
          </a:p>
          <a:p>
            <a:pPr defTabSz="829807">
              <a:lnSpc>
                <a:spcPct val="90000"/>
              </a:lnSpc>
              <a:spcBef>
                <a:spcPts val="896"/>
              </a:spcBef>
              <a:defRPr sz="5400">
                <a:latin typeface="Arial"/>
                <a:ea typeface="Arial"/>
                <a:cs typeface="Arial"/>
                <a:sym typeface="Arial"/>
              </a:defRPr>
            </a:pPr>
            <a:r>
              <a:rPr sz="2847"/>
              <a:t>SasView -&gt; model parameters </a:t>
            </a:r>
          </a:p>
        </p:txBody>
      </p:sp>
      <p:pic>
        <p:nvPicPr>
          <p:cNvPr id="1142" name="image22.png" descr="InstrumentWindow_EventData_ws.png"/>
          <p:cNvPicPr>
            <a:picLocks noChangeAspect="1"/>
          </p:cNvPicPr>
          <p:nvPr/>
        </p:nvPicPr>
        <p:blipFill>
          <a:blip r:embed="rId2">
            <a:extLst/>
          </a:blip>
          <a:stretch>
            <a:fillRect/>
          </a:stretch>
        </p:blipFill>
        <p:spPr>
          <a:xfrm>
            <a:off x="5470308" y="2099980"/>
            <a:ext cx="2733925" cy="1532157"/>
          </a:xfrm>
          <a:prstGeom prst="rect">
            <a:avLst/>
          </a:prstGeom>
          <a:ln w="12700">
            <a:miter lim="400000"/>
          </a:ln>
        </p:spPr>
      </p:pic>
      <p:pic>
        <p:nvPicPr>
          <p:cNvPr id="1143" name="image23.png" descr="Mantid.png"/>
          <p:cNvPicPr>
            <a:picLocks noChangeAspect="1"/>
          </p:cNvPicPr>
          <p:nvPr/>
        </p:nvPicPr>
        <p:blipFill>
          <a:blip r:embed="rId3">
            <a:extLst/>
          </a:blip>
          <a:srcRect t="15795" b="15794"/>
          <a:stretch>
            <a:fillRect/>
          </a:stretch>
        </p:blipFill>
        <p:spPr>
          <a:xfrm>
            <a:off x="5343123" y="3721161"/>
            <a:ext cx="2785934" cy="1532157"/>
          </a:xfrm>
          <a:prstGeom prst="rect">
            <a:avLst/>
          </a:prstGeom>
          <a:ln w="12700">
            <a:miter lim="400000"/>
          </a:ln>
        </p:spPr>
      </p:pic>
      <p:pic>
        <p:nvPicPr>
          <p:cNvPr id="1144" name="image24.png" descr="Sasview.png"/>
          <p:cNvPicPr>
            <a:picLocks noChangeAspect="1"/>
          </p:cNvPicPr>
          <p:nvPr/>
        </p:nvPicPr>
        <p:blipFill>
          <a:blip r:embed="rId4">
            <a:extLst/>
          </a:blip>
          <a:stretch>
            <a:fillRect/>
          </a:stretch>
        </p:blipFill>
        <p:spPr>
          <a:xfrm>
            <a:off x="5368513" y="5281219"/>
            <a:ext cx="2188795" cy="1532157"/>
          </a:xfrm>
          <a:prstGeom prst="rect">
            <a:avLst/>
          </a:prstGeom>
          <a:ln w="12700">
            <a:miter lim="400000"/>
          </a:ln>
        </p:spPr>
      </p:pic>
      <p:sp>
        <p:nvSpPr>
          <p:cNvPr id="1145" name="Shape 1145"/>
          <p:cNvSpPr/>
          <p:nvPr/>
        </p:nvSpPr>
        <p:spPr>
          <a:xfrm>
            <a:off x="766907" y="2503097"/>
            <a:ext cx="3968780" cy="1040765"/>
          </a:xfrm>
          <a:custGeom>
            <a:avLst/>
            <a:gdLst/>
            <a:ahLst/>
            <a:cxnLst>
              <a:cxn ang="0">
                <a:pos x="wd2" y="hd2"/>
              </a:cxn>
              <a:cxn ang="5400000">
                <a:pos x="wd2" y="hd2"/>
              </a:cxn>
              <a:cxn ang="10800000">
                <a:pos x="wd2" y="hd2"/>
              </a:cxn>
              <a:cxn ang="16200000">
                <a:pos x="wd2" y="hd2"/>
              </a:cxn>
            </a:cxnLst>
            <a:rect l="0" t="0" r="r" b="b"/>
            <a:pathLst>
              <a:path w="18744" h="21600" extrusionOk="0">
                <a:moveTo>
                  <a:pt x="16119" y="0"/>
                </a:moveTo>
                <a:cubicBezTo>
                  <a:pt x="18093" y="4053"/>
                  <a:pt x="20067" y="8106"/>
                  <a:pt x="17578" y="10312"/>
                </a:cubicBezTo>
                <a:cubicBezTo>
                  <a:pt x="15088" y="12519"/>
                  <a:pt x="3900" y="11357"/>
                  <a:pt x="1184" y="13239"/>
                </a:cubicBezTo>
                <a:cubicBezTo>
                  <a:pt x="-1533" y="15120"/>
                  <a:pt x="1279" y="21600"/>
                  <a:pt x="1279" y="21600"/>
                </a:cubicBezTo>
              </a:path>
            </a:pathLst>
          </a:custGeom>
          <a:ln w="76200">
            <a:solidFill>
              <a:srgbClr val="4F81BD"/>
            </a:solidFill>
            <a:headEnd type="oval"/>
            <a:tailEnd type="triangle"/>
          </a:ln>
          <a:effectLst>
            <a:outerShdw blurRad="50800" dist="25400" dir="5400000" rotWithShape="0">
              <a:srgbClr val="000000">
                <a:alpha val="35000"/>
              </a:srgbClr>
            </a:outerShdw>
          </a:effectLst>
        </p:spPr>
        <p:txBody>
          <a:bodyPr lIns="38915" tIns="38915" rIns="38915" bIns="38915" anchor="ctr"/>
          <a:lstStyle/>
          <a:p>
            <a:pPr defTabSz="829807">
              <a:defRPr sz="3000">
                <a:latin typeface="Arial"/>
                <a:ea typeface="Arial"/>
                <a:cs typeface="Arial"/>
                <a:sym typeface="Arial"/>
              </a:defRPr>
            </a:pPr>
            <a:endParaRPr sz="1582"/>
          </a:p>
        </p:txBody>
      </p:sp>
      <p:sp>
        <p:nvSpPr>
          <p:cNvPr id="1146" name="Shape 1146"/>
          <p:cNvSpPr/>
          <p:nvPr/>
        </p:nvSpPr>
        <p:spPr>
          <a:xfrm>
            <a:off x="1295276" y="3990870"/>
            <a:ext cx="2926035" cy="1013740"/>
          </a:xfrm>
          <a:custGeom>
            <a:avLst/>
            <a:gdLst/>
            <a:ahLst/>
            <a:cxnLst>
              <a:cxn ang="0">
                <a:pos x="wd2" y="hd2"/>
              </a:cxn>
              <a:cxn ang="5400000">
                <a:pos x="wd2" y="hd2"/>
              </a:cxn>
              <a:cxn ang="10800000">
                <a:pos x="wd2" y="hd2"/>
              </a:cxn>
              <a:cxn ang="16200000">
                <a:pos x="wd2" y="hd2"/>
              </a:cxn>
            </a:cxnLst>
            <a:rect l="0" t="0" r="r" b="b"/>
            <a:pathLst>
              <a:path w="19022" h="21600" extrusionOk="0">
                <a:moveTo>
                  <a:pt x="17046" y="0"/>
                </a:moveTo>
                <a:cubicBezTo>
                  <a:pt x="18918" y="4161"/>
                  <a:pt x="20146" y="9186"/>
                  <a:pt x="17492" y="11355"/>
                </a:cubicBezTo>
                <a:cubicBezTo>
                  <a:pt x="14838" y="13524"/>
                  <a:pt x="3699" y="11084"/>
                  <a:pt x="1123" y="13016"/>
                </a:cubicBezTo>
                <a:cubicBezTo>
                  <a:pt x="-1454" y="14947"/>
                  <a:pt x="1213" y="21600"/>
                  <a:pt x="1213" y="21600"/>
                </a:cubicBezTo>
              </a:path>
            </a:pathLst>
          </a:custGeom>
          <a:ln w="76200">
            <a:solidFill>
              <a:srgbClr val="4F81BD"/>
            </a:solidFill>
            <a:headEnd type="oval"/>
            <a:tailEnd type="triangle"/>
          </a:ln>
          <a:effectLst>
            <a:outerShdw blurRad="50800" dist="25400" dir="5400000" rotWithShape="0">
              <a:srgbClr val="000000">
                <a:alpha val="35000"/>
              </a:srgbClr>
            </a:outerShdw>
          </a:effectLst>
        </p:spPr>
        <p:txBody>
          <a:bodyPr lIns="38915" tIns="38915" rIns="38915" bIns="38915" anchor="ctr"/>
          <a:lstStyle/>
          <a:p>
            <a:pPr defTabSz="829807">
              <a:defRPr sz="3000">
                <a:latin typeface="Arial"/>
                <a:ea typeface="Arial"/>
                <a:cs typeface="Arial"/>
                <a:sym typeface="Arial"/>
              </a:defRPr>
            </a:pPr>
            <a:endParaRPr sz="1582"/>
          </a:p>
        </p:txBody>
      </p:sp>
      <p:sp>
        <p:nvSpPr>
          <p:cNvPr id="1147" name="Shape 1147"/>
          <p:cNvSpPr/>
          <p:nvPr/>
        </p:nvSpPr>
        <p:spPr>
          <a:xfrm>
            <a:off x="645147" y="6124318"/>
            <a:ext cx="3736643" cy="322055"/>
          </a:xfrm>
          <a:prstGeom prst="rect">
            <a:avLst/>
          </a:prstGeom>
          <a:ln w="12700">
            <a:miter lim="400000"/>
          </a:ln>
          <a:extLst>
            <a:ext uri="{C572A759-6A51-4108-AA02-DFA0A04FC94B}">
              <ma14:wrappingTextBoxFlag xmlns:ma14="http://schemas.microsoft.com/office/mac/drawingml/2011/main" xmlns="" val="1"/>
            </a:ext>
          </a:extLst>
        </p:spPr>
        <p:txBody>
          <a:bodyPr wrap="none" lIns="38915" tIns="38915" rIns="38915" bIns="38915">
            <a:spAutoFit/>
          </a:bodyPr>
          <a:lstStyle>
            <a:lvl1pPr algn="l" defTabSz="1573690">
              <a:defRPr sz="3000">
                <a:latin typeface="Helvetica"/>
                <a:ea typeface="Helvetica"/>
                <a:cs typeface="Helvetica"/>
                <a:sym typeface="Helvetica"/>
              </a:defRPr>
            </a:lvl1pPr>
          </a:lstStyle>
          <a:p>
            <a:r>
              <a:rPr sz="1582"/>
              <a:t>2D scattering kernel: Orientated cylinder </a:t>
            </a:r>
          </a:p>
        </p:txBody>
      </p:sp>
      <p:sp>
        <p:nvSpPr>
          <p:cNvPr id="24" name="Shape 969"/>
          <p:cNvSpPr/>
          <p:nvPr/>
        </p:nvSpPr>
        <p:spPr>
          <a:xfrm>
            <a:off x="7557308" y="6124318"/>
            <a:ext cx="1556910" cy="640484"/>
          </a:xfrm>
          <a:prstGeom prst="rect">
            <a:avLst/>
          </a:prstGeom>
          <a:ln w="12700">
            <a:miter lim="400000"/>
          </a:ln>
          <a:extLst>
            <a:ext uri="{C572A759-6A51-4108-AA02-DFA0A04FC94B}">
              <ma14:wrappingTextBoxFlag xmlns:ma14="http://schemas.microsoft.com/office/mac/drawingml/2011/main" xmlns="" val="1"/>
            </a:ext>
          </a:extLst>
        </p:spPr>
        <p:txBody>
          <a:bodyPr wrap="square" lIns="20092" tIns="20092" rIns="20092" bIns="20092">
            <a:spAutoFit/>
          </a:bodyPr>
          <a:lstStyle/>
          <a:p>
            <a:pPr>
              <a:buClr>
                <a:srgbClr val="000000"/>
              </a:buClr>
              <a:defRPr sz="1800">
                <a:uFill>
                  <a:solidFill>
                    <a:srgbClr val="000000"/>
                  </a:solidFill>
                </a:uFill>
                <a:latin typeface="+mn-lt"/>
                <a:ea typeface="+mn-ea"/>
                <a:cs typeface="+mn-cs"/>
                <a:sym typeface="Verdana"/>
              </a:defRPr>
            </a:pPr>
            <a:r>
              <a:rPr lang="en-GB" sz="1000" dirty="0"/>
              <a:t>Slides from Peter Willendrup: </a:t>
            </a:r>
            <a:r>
              <a:rPr sz="949" dirty="0"/>
              <a:t>NOBUGS|2016 / </a:t>
            </a:r>
            <a:r>
              <a:rPr sz="949" b="1" dirty="0"/>
              <a:t>Integrating</a:t>
            </a:r>
            <a:r>
              <a:rPr sz="949" dirty="0"/>
              <a:t> software: </a:t>
            </a:r>
            <a:r>
              <a:rPr sz="949" dirty="0" err="1"/>
              <a:t>SASview</a:t>
            </a:r>
            <a:r>
              <a:rPr sz="949" dirty="0"/>
              <a:t>, </a:t>
            </a:r>
            <a:r>
              <a:rPr sz="949" dirty="0" err="1"/>
              <a:t>McStas</a:t>
            </a:r>
            <a:r>
              <a:rPr sz="949" dirty="0"/>
              <a:t> and Mantid </a:t>
            </a:r>
          </a:p>
        </p:txBody>
      </p:sp>
    </p:spTree>
    <p:extLst>
      <p:ext uri="{BB962C8B-B14F-4D97-AF65-F5344CB8AC3E}">
        <p14:creationId xmlns:p14="http://schemas.microsoft.com/office/powerpoint/2010/main" val="269370341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6" name="Shape 1156"/>
          <p:cNvSpPr>
            <a:spLocks noGrp="1"/>
          </p:cNvSpPr>
          <p:nvPr>
            <p:ph type="body" idx="1"/>
          </p:nvPr>
        </p:nvSpPr>
        <p:spPr>
          <a:xfrm>
            <a:off x="457200" y="1764109"/>
            <a:ext cx="8229600" cy="4525963"/>
          </a:xfrm>
          <a:prstGeom prst="rect">
            <a:avLst/>
          </a:prstGeom>
        </p:spPr>
        <p:txBody>
          <a:bodyPr/>
          <a:lstStyle/>
          <a:p>
            <a:endParaRPr/>
          </a:p>
        </p:txBody>
      </p:sp>
      <p:sp>
        <p:nvSpPr>
          <p:cNvPr id="1157" name="Shape 1157"/>
          <p:cNvSpPr>
            <a:spLocks noGrp="1"/>
          </p:cNvSpPr>
          <p:nvPr>
            <p:ph type="title"/>
          </p:nvPr>
        </p:nvSpPr>
        <p:spPr>
          <a:xfrm>
            <a:off x="457200" y="438547"/>
            <a:ext cx="8229600" cy="1143000"/>
          </a:xfrm>
          <a:prstGeom prst="rect">
            <a:avLst/>
          </a:prstGeom>
        </p:spPr>
        <p:txBody>
          <a:bodyPr/>
          <a:lstStyle/>
          <a:p>
            <a:r>
              <a:t>McStas data in Mantid</a:t>
            </a:r>
          </a:p>
        </p:txBody>
      </p:sp>
      <p:sp>
        <p:nvSpPr>
          <p:cNvPr id="1158" name="Shape 1158"/>
          <p:cNvSpPr>
            <a:spLocks noGrp="1"/>
          </p:cNvSpPr>
          <p:nvPr>
            <p:ph type="sldNum" sz="quarter" idx="2"/>
          </p:nvPr>
        </p:nvSpPr>
        <p:spPr>
          <a:xfrm>
            <a:off x="6553200" y="6520259"/>
            <a:ext cx="2133600" cy="3651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42</a:t>
            </a:fld>
            <a:endParaRPr/>
          </a:p>
        </p:txBody>
      </p:sp>
      <p:pic>
        <p:nvPicPr>
          <p:cNvPr id="1168" name="image15.png" descr="InstrumentWindow_EventData_mccode.png"/>
          <p:cNvPicPr>
            <a:picLocks noChangeAspect="1"/>
          </p:cNvPicPr>
          <p:nvPr/>
        </p:nvPicPr>
        <p:blipFill>
          <a:blip r:embed="rId3">
            <a:extLst/>
          </a:blip>
          <a:stretch>
            <a:fillRect/>
          </a:stretch>
        </p:blipFill>
        <p:spPr>
          <a:xfrm>
            <a:off x="377678" y="1705711"/>
            <a:ext cx="3092414" cy="2022326"/>
          </a:xfrm>
          <a:prstGeom prst="rect">
            <a:avLst/>
          </a:prstGeom>
          <a:ln w="12700">
            <a:miter lim="400000"/>
          </a:ln>
        </p:spPr>
      </p:pic>
      <p:pic>
        <p:nvPicPr>
          <p:cNvPr id="1169" name="image16.jpeg" descr="PSD.jpg"/>
          <p:cNvPicPr>
            <a:picLocks noChangeAspect="1"/>
          </p:cNvPicPr>
          <p:nvPr/>
        </p:nvPicPr>
        <p:blipFill>
          <a:blip r:embed="rId4">
            <a:extLst/>
          </a:blip>
          <a:stretch>
            <a:fillRect/>
          </a:stretch>
        </p:blipFill>
        <p:spPr>
          <a:xfrm>
            <a:off x="2729625" y="3105172"/>
            <a:ext cx="3064313" cy="2463468"/>
          </a:xfrm>
          <a:prstGeom prst="rect">
            <a:avLst/>
          </a:prstGeom>
          <a:ln w="12700">
            <a:miter lim="400000"/>
          </a:ln>
        </p:spPr>
      </p:pic>
      <p:pic>
        <p:nvPicPr>
          <p:cNvPr id="1170" name="image17.jpeg" descr="r_av.jpg"/>
          <p:cNvPicPr>
            <a:picLocks noChangeAspect="1"/>
          </p:cNvPicPr>
          <p:nvPr/>
        </p:nvPicPr>
        <p:blipFill>
          <a:blip r:embed="rId5">
            <a:extLst/>
          </a:blip>
          <a:stretch>
            <a:fillRect/>
          </a:stretch>
        </p:blipFill>
        <p:spPr>
          <a:xfrm>
            <a:off x="5564211" y="4345481"/>
            <a:ext cx="3064313" cy="2463467"/>
          </a:xfrm>
          <a:prstGeom prst="rect">
            <a:avLst/>
          </a:prstGeom>
          <a:ln w="12700">
            <a:miter lim="400000"/>
          </a:ln>
        </p:spPr>
      </p:pic>
      <p:sp>
        <p:nvSpPr>
          <p:cNvPr id="1171" name="Shape 1171"/>
          <p:cNvSpPr/>
          <p:nvPr/>
        </p:nvSpPr>
        <p:spPr>
          <a:xfrm>
            <a:off x="4637033" y="1930838"/>
            <a:ext cx="2558436" cy="322055"/>
          </a:xfrm>
          <a:prstGeom prst="rect">
            <a:avLst/>
          </a:prstGeom>
          <a:ln w="12700">
            <a:miter lim="400000"/>
          </a:ln>
          <a:extLst>
            <a:ext uri="{C572A759-6A51-4108-AA02-DFA0A04FC94B}">
              <ma14:wrappingTextBoxFlag xmlns:ma14="http://schemas.microsoft.com/office/mac/drawingml/2011/main" xmlns="" val="1"/>
            </a:ext>
          </a:extLst>
        </p:spPr>
        <p:txBody>
          <a:bodyPr wrap="none" lIns="38915" tIns="38915" rIns="38915" bIns="38915">
            <a:spAutoFit/>
          </a:bodyPr>
          <a:lstStyle>
            <a:lvl1pPr algn="l" defTabSz="1573690">
              <a:defRPr sz="3000">
                <a:latin typeface="Helvetica"/>
                <a:ea typeface="Helvetica"/>
                <a:cs typeface="Helvetica"/>
                <a:sym typeface="Helvetica"/>
              </a:defRPr>
            </a:lvl1pPr>
          </a:lstStyle>
          <a:p>
            <a:r>
              <a:rPr sz="1582"/>
              <a:t>templateSANS_Mantid.instr</a:t>
            </a:r>
          </a:p>
        </p:txBody>
      </p:sp>
      <p:sp>
        <p:nvSpPr>
          <p:cNvPr id="1179" name="Shape 1179"/>
          <p:cNvSpPr/>
          <p:nvPr/>
        </p:nvSpPr>
        <p:spPr>
          <a:xfrm>
            <a:off x="569972" y="1770603"/>
            <a:ext cx="7862306" cy="1798490"/>
          </a:xfrm>
          <a:prstGeom prst="rect">
            <a:avLst/>
          </a:prstGeom>
          <a:solidFill>
            <a:srgbClr val="FFFFFF"/>
          </a:solidFill>
          <a:ln w="25400">
            <a:solidFill>
              <a:schemeClr val="accent2"/>
            </a:solidFill>
            <a:miter lim="400000"/>
          </a:ln>
          <a:extLst>
            <a:ext uri="{C572A759-6A51-4108-AA02-DFA0A04FC94B}">
              <ma14:wrappingTextBoxFlag xmlns:ma14="http://schemas.microsoft.com/office/mac/drawingml/2011/main" xmlns="" val="1"/>
            </a:ext>
          </a:extLst>
        </p:spPr>
        <p:txBody>
          <a:bodyPr lIns="26789" tIns="26789" rIns="26789" bIns="26789" anchor="ctr">
            <a:spAutoFit/>
          </a:bodyPr>
          <a:lstStyle/>
          <a:p>
            <a:pPr marL="204489" indent="-204489">
              <a:buClr>
                <a:srgbClr val="AD4642"/>
              </a:buClr>
              <a:buSzPct val="100000"/>
              <a:buChar char="•"/>
              <a:defRPr sz="4300"/>
            </a:pPr>
            <a:r>
              <a:rPr sz="2267"/>
              <a:t>mcdisplay 3d-visualiser modified to generate Mantid IDF xml file</a:t>
            </a:r>
          </a:p>
          <a:p>
            <a:pPr marL="204489" indent="-204489">
              <a:buClr>
                <a:srgbClr val="AD4642"/>
              </a:buClr>
              <a:buSzPct val="100000"/>
              <a:buChar char="•"/>
              <a:defRPr sz="4300"/>
            </a:pPr>
            <a:r>
              <a:rPr sz="2267"/>
              <a:t>Monitor_nD (E. Farhi) output event data with “Pixel ID” and ToF</a:t>
            </a:r>
          </a:p>
          <a:p>
            <a:pPr marL="581178" lvl="4" indent="-204489">
              <a:buClr>
                <a:srgbClr val="AD4642"/>
              </a:buClr>
              <a:buSzPct val="100000"/>
              <a:buChar char="-"/>
              <a:defRPr sz="4300"/>
            </a:pPr>
            <a:r>
              <a:rPr sz="2267"/>
              <a:t>Rectangular geometry</a:t>
            </a:r>
          </a:p>
          <a:p>
            <a:pPr marL="581178" lvl="4" indent="-204489">
              <a:buClr>
                <a:srgbClr val="AD4642"/>
              </a:buClr>
              <a:buSzPct val="100000"/>
              <a:buChar char="-"/>
              <a:defRPr sz="4300"/>
            </a:pPr>
            <a:r>
              <a:rPr sz="2267"/>
              <a:t>Cylindrical geometry</a:t>
            </a:r>
          </a:p>
          <a:p>
            <a:pPr marL="581178" lvl="4" indent="-204489">
              <a:buClr>
                <a:srgbClr val="AD4642"/>
              </a:buClr>
              <a:buSzPct val="100000"/>
              <a:buChar char="-"/>
              <a:defRPr sz="4300"/>
            </a:pPr>
            <a:r>
              <a:rPr sz="2267"/>
              <a:t>“Freeform” OFF surface geometry</a:t>
            </a:r>
          </a:p>
        </p:txBody>
      </p:sp>
      <p:sp>
        <p:nvSpPr>
          <p:cNvPr id="1180" name="Shape 1180"/>
          <p:cNvSpPr/>
          <p:nvPr/>
        </p:nvSpPr>
        <p:spPr>
          <a:xfrm>
            <a:off x="569972" y="3611412"/>
            <a:ext cx="7862306" cy="1798490"/>
          </a:xfrm>
          <a:prstGeom prst="rect">
            <a:avLst/>
          </a:prstGeom>
          <a:solidFill>
            <a:srgbClr val="FFFFFF"/>
          </a:solidFill>
          <a:ln w="25400">
            <a:solidFill>
              <a:schemeClr val="accent2"/>
            </a:solidFill>
            <a:miter lim="400000"/>
          </a:ln>
          <a:extLst>
            <a:ext uri="{C572A759-6A51-4108-AA02-DFA0A04FC94B}">
              <ma14:wrappingTextBoxFlag xmlns:ma14="http://schemas.microsoft.com/office/mac/drawingml/2011/main" xmlns="" val="1"/>
            </a:ext>
          </a:extLst>
        </p:spPr>
        <p:txBody>
          <a:bodyPr lIns="26789" tIns="26789" rIns="26789" bIns="26789" anchor="ctr">
            <a:spAutoFit/>
          </a:bodyPr>
          <a:lstStyle/>
          <a:p>
            <a:pPr marL="204489" indent="-204489">
              <a:buClr>
                <a:srgbClr val="AD4642"/>
              </a:buClr>
              <a:buSzPct val="100000"/>
              <a:buChar char="•"/>
              <a:defRPr sz="4300"/>
            </a:pPr>
            <a:r>
              <a:rPr sz="2267"/>
              <a:t>McStas &gt; 2.1 on machine, NeXus libs, Mantid</a:t>
            </a:r>
          </a:p>
          <a:p>
            <a:pPr marL="204489" indent="-204489">
              <a:buClr>
                <a:srgbClr val="AD4642"/>
              </a:buClr>
              <a:buSzPct val="100000"/>
              <a:buChar char="•"/>
              <a:defRPr sz="4300"/>
            </a:pPr>
            <a:r>
              <a:rPr sz="2267"/>
              <a:t>Special component naming, defines source, sample and detectors for Mantid geometry</a:t>
            </a:r>
          </a:p>
          <a:p>
            <a:pPr marL="204489" indent="-204489">
              <a:buClr>
                <a:srgbClr val="AD4642"/>
              </a:buClr>
              <a:buSzPct val="100000"/>
              <a:buChar char="•"/>
              <a:defRPr sz="4300"/>
            </a:pPr>
            <a:r>
              <a:rPr sz="2267"/>
              <a:t>Generate XML using mcdisplay --format=Mantid</a:t>
            </a:r>
          </a:p>
          <a:p>
            <a:pPr marL="204489" indent="-204489">
              <a:buClr>
                <a:srgbClr val="AD4642"/>
              </a:buClr>
              <a:buSzPct val="100000"/>
              <a:buChar char="•"/>
              <a:defRPr sz="4300"/>
            </a:pPr>
            <a:r>
              <a:rPr sz="2267"/>
              <a:t>Run with mcrun/mcgui selecting NeXus output</a:t>
            </a:r>
          </a:p>
        </p:txBody>
      </p:sp>
      <p:sp>
        <p:nvSpPr>
          <p:cNvPr id="1181" name="Shape 1181"/>
          <p:cNvSpPr/>
          <p:nvPr/>
        </p:nvSpPr>
        <p:spPr>
          <a:xfrm>
            <a:off x="571426" y="5744738"/>
            <a:ext cx="4745332" cy="707615"/>
          </a:xfrm>
          <a:prstGeom prst="rect">
            <a:avLst/>
          </a:prstGeom>
          <a:ln w="25400">
            <a:solidFill>
              <a:srgbClr val="000000"/>
            </a:solidFill>
            <a:miter lim="400000"/>
          </a:ln>
          <a:extLst>
            <a:ext uri="{C572A759-6A51-4108-AA02-DFA0A04FC94B}">
              <ma14:wrappingTextBoxFlag xmlns:ma14="http://schemas.microsoft.com/office/mac/drawingml/2011/main" xmlns="" val="1"/>
            </a:ext>
          </a:extLst>
        </p:spPr>
        <p:txBody>
          <a:bodyPr lIns="26789" tIns="26789" rIns="26789" bIns="26789" anchor="ctr"/>
          <a:lstStyle/>
          <a:p>
            <a:pPr algn="l">
              <a:defRPr sz="2300">
                <a:effectLst>
                  <a:outerShdw blurRad="38100" dist="12700" dir="5400000" rotWithShape="0">
                    <a:srgbClr val="000000">
                      <a:alpha val="50000"/>
                    </a:srgbClr>
                  </a:outerShdw>
                </a:effectLst>
              </a:defRPr>
            </a:pPr>
            <a:r>
              <a:rPr sz="1213"/>
              <a:t>Nielsen, T.R.; Markvardsen, A.J.; Willendrup, P.: </a:t>
            </a:r>
            <a:r>
              <a:rPr sz="1213" i="1"/>
              <a:t>McStas and Mantid integration</a:t>
            </a:r>
          </a:p>
          <a:p>
            <a:pPr algn="l">
              <a:defRPr sz="2300">
                <a:effectLst>
                  <a:outerShdw blurRad="38100" dist="12700" dir="5400000" rotWithShape="0">
                    <a:srgbClr val="000000">
                      <a:alpha val="50000"/>
                    </a:srgbClr>
                  </a:outerShdw>
                </a:effectLst>
              </a:defRPr>
            </a:pPr>
            <a:r>
              <a:rPr sz="1213" i="1"/>
              <a:t>Journal of Neutron Research, vol. 18, no. 2-3, pp. 61-77, 2015</a:t>
            </a:r>
          </a:p>
          <a:p>
            <a:pPr algn="l">
              <a:defRPr sz="2300">
                <a:effectLst>
                  <a:outerShdw blurRad="38100" dist="12700" dir="5400000" rotWithShape="0">
                    <a:srgbClr val="000000">
                      <a:alpha val="50000"/>
                    </a:srgbClr>
                  </a:outerShdw>
                </a:effectLst>
              </a:defRPr>
            </a:pPr>
            <a:r>
              <a:rPr sz="1213" i="1"/>
              <a:t>DOI: 10.3233/JNR-16002</a:t>
            </a:r>
          </a:p>
        </p:txBody>
      </p:sp>
    </p:spTree>
    <p:extLst>
      <p:ext uri="{BB962C8B-B14F-4D97-AF65-F5344CB8AC3E}">
        <p14:creationId xmlns:p14="http://schemas.microsoft.com/office/powerpoint/2010/main" val="155929611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5" name="Shape 1185"/>
          <p:cNvSpPr>
            <a:spLocks noGrp="1"/>
          </p:cNvSpPr>
          <p:nvPr>
            <p:ph type="body" idx="1"/>
          </p:nvPr>
        </p:nvSpPr>
        <p:spPr>
          <a:xfrm>
            <a:off x="457200" y="1802234"/>
            <a:ext cx="8229600" cy="4525963"/>
          </a:xfrm>
          <a:prstGeom prst="rect">
            <a:avLst/>
          </a:prstGeom>
        </p:spPr>
        <p:txBody>
          <a:bodyPr/>
          <a:lstStyle/>
          <a:p>
            <a:endParaRPr/>
          </a:p>
        </p:txBody>
      </p:sp>
      <p:sp>
        <p:nvSpPr>
          <p:cNvPr id="1186" name="Shape 1186"/>
          <p:cNvSpPr>
            <a:spLocks noGrp="1"/>
          </p:cNvSpPr>
          <p:nvPr>
            <p:ph type="title"/>
          </p:nvPr>
        </p:nvSpPr>
        <p:spPr>
          <a:xfrm>
            <a:off x="457200" y="476672"/>
            <a:ext cx="8229600" cy="1143000"/>
          </a:xfrm>
          <a:prstGeom prst="rect">
            <a:avLst/>
          </a:prstGeom>
        </p:spPr>
        <p:txBody>
          <a:bodyPr/>
          <a:lstStyle/>
          <a:p>
            <a:r>
              <a:t>McStas data in Mantid</a:t>
            </a:r>
          </a:p>
        </p:txBody>
      </p:sp>
      <p:pic>
        <p:nvPicPr>
          <p:cNvPr id="1197" name="image15.png" descr="InstrumentWindow_EventData_mccode.png"/>
          <p:cNvPicPr>
            <a:picLocks noChangeAspect="1"/>
          </p:cNvPicPr>
          <p:nvPr/>
        </p:nvPicPr>
        <p:blipFill>
          <a:blip r:embed="rId3">
            <a:extLst/>
          </a:blip>
          <a:stretch>
            <a:fillRect/>
          </a:stretch>
        </p:blipFill>
        <p:spPr>
          <a:xfrm>
            <a:off x="377678" y="1743836"/>
            <a:ext cx="3092414" cy="2022326"/>
          </a:xfrm>
          <a:prstGeom prst="rect">
            <a:avLst/>
          </a:prstGeom>
          <a:ln w="12700">
            <a:miter lim="400000"/>
          </a:ln>
        </p:spPr>
      </p:pic>
      <p:pic>
        <p:nvPicPr>
          <p:cNvPr id="1198" name="image16.jpeg" descr="PSD.jpg"/>
          <p:cNvPicPr>
            <a:picLocks noChangeAspect="1"/>
          </p:cNvPicPr>
          <p:nvPr/>
        </p:nvPicPr>
        <p:blipFill>
          <a:blip r:embed="rId4">
            <a:extLst/>
          </a:blip>
          <a:stretch>
            <a:fillRect/>
          </a:stretch>
        </p:blipFill>
        <p:spPr>
          <a:xfrm>
            <a:off x="2729625" y="3143297"/>
            <a:ext cx="3064313" cy="2463468"/>
          </a:xfrm>
          <a:prstGeom prst="rect">
            <a:avLst/>
          </a:prstGeom>
          <a:ln w="12700">
            <a:miter lim="400000"/>
          </a:ln>
        </p:spPr>
      </p:pic>
      <p:pic>
        <p:nvPicPr>
          <p:cNvPr id="1199" name="image17.jpeg" descr="r_av.jpg"/>
          <p:cNvPicPr>
            <a:picLocks noChangeAspect="1"/>
          </p:cNvPicPr>
          <p:nvPr/>
        </p:nvPicPr>
        <p:blipFill>
          <a:blip r:embed="rId5">
            <a:extLst/>
          </a:blip>
          <a:stretch>
            <a:fillRect/>
          </a:stretch>
        </p:blipFill>
        <p:spPr>
          <a:xfrm>
            <a:off x="5564211" y="4383606"/>
            <a:ext cx="3064313" cy="2463467"/>
          </a:xfrm>
          <a:prstGeom prst="rect">
            <a:avLst/>
          </a:prstGeom>
          <a:ln w="12700">
            <a:miter lim="400000"/>
          </a:ln>
        </p:spPr>
      </p:pic>
      <p:sp>
        <p:nvSpPr>
          <p:cNvPr id="1200" name="Shape 1200"/>
          <p:cNvSpPr/>
          <p:nvPr/>
        </p:nvSpPr>
        <p:spPr>
          <a:xfrm>
            <a:off x="4637033" y="1968963"/>
            <a:ext cx="2558436" cy="322055"/>
          </a:xfrm>
          <a:prstGeom prst="rect">
            <a:avLst/>
          </a:prstGeom>
          <a:ln w="12700">
            <a:miter lim="400000"/>
          </a:ln>
          <a:extLst>
            <a:ext uri="{C572A759-6A51-4108-AA02-DFA0A04FC94B}">
              <ma14:wrappingTextBoxFlag xmlns:ma14="http://schemas.microsoft.com/office/mac/drawingml/2011/main" xmlns="" val="1"/>
            </a:ext>
          </a:extLst>
        </p:spPr>
        <p:txBody>
          <a:bodyPr wrap="none" lIns="38915" tIns="38915" rIns="38915" bIns="38915">
            <a:spAutoFit/>
          </a:bodyPr>
          <a:lstStyle>
            <a:lvl1pPr algn="l" defTabSz="1573690">
              <a:defRPr sz="3000">
                <a:latin typeface="Helvetica"/>
                <a:ea typeface="Helvetica"/>
                <a:cs typeface="Helvetica"/>
                <a:sym typeface="Helvetica"/>
              </a:defRPr>
            </a:lvl1pPr>
          </a:lstStyle>
          <a:p>
            <a:r>
              <a:rPr sz="1582"/>
              <a:t>templateSANS_Mantid.instr</a:t>
            </a:r>
          </a:p>
        </p:txBody>
      </p:sp>
    </p:spTree>
    <p:extLst>
      <p:ext uri="{BB962C8B-B14F-4D97-AF65-F5344CB8AC3E}">
        <p14:creationId xmlns:p14="http://schemas.microsoft.com/office/powerpoint/2010/main" val="3383103042"/>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1" name="Shape 1211"/>
          <p:cNvSpPr>
            <a:spLocks noGrp="1"/>
          </p:cNvSpPr>
          <p:nvPr>
            <p:ph type="body" idx="1"/>
          </p:nvPr>
        </p:nvSpPr>
        <p:spPr>
          <a:xfrm>
            <a:off x="457200" y="1855365"/>
            <a:ext cx="8229600" cy="4525963"/>
          </a:xfrm>
          <a:prstGeom prst="rect">
            <a:avLst/>
          </a:prstGeom>
        </p:spPr>
        <p:txBody>
          <a:bodyPr/>
          <a:lstStyle>
            <a:lvl1pPr marL="0" indent="0">
              <a:buSzTx/>
              <a:buNone/>
              <a:defRPr sz="3400"/>
            </a:lvl1pPr>
          </a:lstStyle>
          <a:p>
            <a:r>
              <a:t>Mantid view of the McStas event data generated for the ISIS_SANS2d.instr file. </a:t>
            </a:r>
          </a:p>
        </p:txBody>
      </p:sp>
      <p:sp>
        <p:nvSpPr>
          <p:cNvPr id="1212" name="Shape 1212"/>
          <p:cNvSpPr>
            <a:spLocks noGrp="1"/>
          </p:cNvSpPr>
          <p:nvPr>
            <p:ph type="title"/>
          </p:nvPr>
        </p:nvSpPr>
        <p:spPr>
          <a:xfrm>
            <a:off x="457200" y="529803"/>
            <a:ext cx="8229600" cy="1143000"/>
          </a:xfrm>
          <a:prstGeom prst="rect">
            <a:avLst/>
          </a:prstGeom>
        </p:spPr>
        <p:txBody>
          <a:bodyPr/>
          <a:lstStyle/>
          <a:p>
            <a:r>
              <a:t>Data reduction and analysis</a:t>
            </a:r>
          </a:p>
        </p:txBody>
      </p:sp>
      <p:pic>
        <p:nvPicPr>
          <p:cNvPr id="1223" name="image20.png"/>
          <p:cNvPicPr>
            <a:picLocks noChangeAspect="1"/>
          </p:cNvPicPr>
          <p:nvPr/>
        </p:nvPicPr>
        <p:blipFill>
          <a:blip r:embed="rId2">
            <a:extLst/>
          </a:blip>
          <a:stretch>
            <a:fillRect/>
          </a:stretch>
        </p:blipFill>
        <p:spPr>
          <a:xfrm>
            <a:off x="377678" y="2405491"/>
            <a:ext cx="4878651" cy="2404733"/>
          </a:xfrm>
          <a:prstGeom prst="rect">
            <a:avLst/>
          </a:prstGeom>
          <a:ln w="12700">
            <a:miter lim="400000"/>
          </a:ln>
        </p:spPr>
      </p:pic>
      <p:pic>
        <p:nvPicPr>
          <p:cNvPr id="1224" name="image21.pdf"/>
          <p:cNvPicPr>
            <a:picLocks noChangeAspect="1"/>
          </p:cNvPicPr>
          <p:nvPr/>
        </p:nvPicPr>
        <p:blipFill>
          <a:blip r:embed="rId3">
            <a:extLst/>
          </a:blip>
          <a:stretch>
            <a:fillRect/>
          </a:stretch>
        </p:blipFill>
        <p:spPr>
          <a:xfrm>
            <a:off x="4133323" y="3353026"/>
            <a:ext cx="3443595" cy="2451217"/>
          </a:xfrm>
          <a:prstGeom prst="rect">
            <a:avLst/>
          </a:prstGeom>
          <a:ln w="12700">
            <a:miter lim="400000"/>
          </a:ln>
        </p:spPr>
      </p:pic>
      <p:sp>
        <p:nvSpPr>
          <p:cNvPr id="1225" name="Shape 1225"/>
          <p:cNvSpPr/>
          <p:nvPr/>
        </p:nvSpPr>
        <p:spPr>
          <a:xfrm>
            <a:off x="1407378" y="5804242"/>
            <a:ext cx="7162050" cy="489563"/>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rmAutofit lnSpcReduction="10000"/>
          </a:bodyPr>
          <a:lstStyle/>
          <a:p>
            <a:pPr defTabSz="829807">
              <a:lnSpc>
                <a:spcPct val="90000"/>
              </a:lnSpc>
              <a:spcBef>
                <a:spcPts val="896"/>
              </a:spcBef>
              <a:defRPr sz="3400">
                <a:latin typeface="Arial"/>
                <a:ea typeface="Arial"/>
                <a:cs typeface="Arial"/>
                <a:sym typeface="Arial"/>
              </a:defRPr>
            </a:pPr>
            <a:r>
              <a:rPr sz="1793"/>
              <a:t>Comparison of rescaled scatting intensity I(q) derived from the experimental data and a McStas simulation. </a:t>
            </a:r>
          </a:p>
        </p:txBody>
      </p:sp>
    </p:spTree>
    <p:extLst>
      <p:ext uri="{BB962C8B-B14F-4D97-AF65-F5344CB8AC3E}">
        <p14:creationId xmlns:p14="http://schemas.microsoft.com/office/powerpoint/2010/main" val="428748723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Shape 1234"/>
          <p:cNvSpPr/>
          <p:nvPr/>
        </p:nvSpPr>
        <p:spPr>
          <a:xfrm>
            <a:off x="6669346" y="3345148"/>
            <a:ext cx="2474654" cy="669727"/>
          </a:xfrm>
          <a:prstGeom prst="rect">
            <a:avLst/>
          </a:prstGeom>
          <a:solidFill>
            <a:srgbClr val="000000"/>
          </a:solidFill>
          <a:ln w="12700">
            <a:miter lim="400000"/>
          </a:ln>
          <a:effectLst>
            <a:outerShdw blurRad="38100" dist="25400" dir="5400000" rotWithShape="0">
              <a:srgbClr val="000000">
                <a:alpha val="50000"/>
              </a:srgbClr>
            </a:outerShdw>
          </a:effectLst>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sp>
        <p:nvSpPr>
          <p:cNvPr id="1236" name="Shape 1236"/>
          <p:cNvSpPr>
            <a:spLocks noGrp="1"/>
          </p:cNvSpPr>
          <p:nvPr>
            <p:ph type="sldNum" sz="quarter" idx="2"/>
          </p:nvPr>
        </p:nvSpPr>
        <p:spPr>
          <a:xfrm>
            <a:off x="6463295" y="6356350"/>
            <a:ext cx="2389017" cy="365125"/>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45</a:t>
            </a:fld>
            <a:endParaRPr/>
          </a:p>
        </p:txBody>
      </p:sp>
      <p:sp>
        <p:nvSpPr>
          <p:cNvPr id="1237" name="Shape 1237"/>
          <p:cNvSpPr/>
          <p:nvPr/>
        </p:nvSpPr>
        <p:spPr>
          <a:xfrm>
            <a:off x="271605" y="6456320"/>
            <a:ext cx="3816523" cy="186642"/>
          </a:xfrm>
          <a:prstGeom prst="rect">
            <a:avLst/>
          </a:prstGeom>
          <a:ln w="12700">
            <a:miter lim="400000"/>
          </a:ln>
          <a:extLst>
            <a:ext uri="{C572A759-6A51-4108-AA02-DFA0A04FC94B}">
              <ma14:wrappingTextBoxFlag xmlns:ma14="http://schemas.microsoft.com/office/mac/drawingml/2011/main" xmlns="" val="1"/>
            </a:ext>
          </a:extLst>
        </p:spPr>
        <p:txBody>
          <a:bodyPr wrap="square" lIns="20092" tIns="20092" rIns="20092" bIns="20092">
            <a:spAutoFit/>
          </a:bodyPr>
          <a:lstStyle/>
          <a:p>
            <a:pPr algn="l">
              <a:buClr>
                <a:srgbClr val="000000"/>
              </a:buClr>
              <a:defRPr sz="1800">
                <a:uFill>
                  <a:solidFill>
                    <a:srgbClr val="000000"/>
                  </a:solidFill>
                </a:uFill>
                <a:latin typeface="+mn-lt"/>
                <a:ea typeface="+mn-ea"/>
                <a:cs typeface="+mn-cs"/>
                <a:sym typeface="Verdana"/>
              </a:defRPr>
            </a:pPr>
            <a:r>
              <a:rPr sz="949"/>
              <a:t>NOBUGS|2016 / </a:t>
            </a:r>
            <a:r>
              <a:rPr sz="949" b="1"/>
              <a:t>Integrating</a:t>
            </a:r>
            <a:r>
              <a:rPr sz="949"/>
              <a:t> software: SASview, McStas and Mantid </a:t>
            </a:r>
          </a:p>
        </p:txBody>
      </p:sp>
      <p:grpSp>
        <p:nvGrpSpPr>
          <p:cNvPr id="1245" name="Group 1245"/>
          <p:cNvGrpSpPr/>
          <p:nvPr/>
        </p:nvGrpSpPr>
        <p:grpSpPr>
          <a:xfrm>
            <a:off x="5341603" y="6373673"/>
            <a:ext cx="3713586" cy="424911"/>
            <a:chOff x="0" y="0"/>
            <a:chExt cx="6289169" cy="805755"/>
          </a:xfrm>
        </p:grpSpPr>
        <p:grpSp>
          <p:nvGrpSpPr>
            <p:cNvPr id="1243" name="Group 1243"/>
            <p:cNvGrpSpPr/>
            <p:nvPr/>
          </p:nvGrpSpPr>
          <p:grpSpPr>
            <a:xfrm>
              <a:off x="0" y="0"/>
              <a:ext cx="6289170" cy="805756"/>
              <a:chOff x="0" y="0"/>
              <a:chExt cx="6289169" cy="805755"/>
            </a:xfrm>
          </p:grpSpPr>
          <p:pic>
            <p:nvPicPr>
              <p:cNvPr id="1238" name="mcstas-logo.pdf"/>
              <p:cNvPicPr>
                <a:picLocks noChangeAspect="1"/>
              </p:cNvPicPr>
              <p:nvPr/>
            </p:nvPicPr>
            <p:blipFill>
              <a:blip r:embed="rId2">
                <a:extLst/>
              </a:blip>
              <a:srcRect/>
              <a:stretch>
                <a:fillRect/>
              </a:stretch>
            </p:blipFill>
            <p:spPr>
              <a:xfrm>
                <a:off x="4482338" y="148828"/>
                <a:ext cx="864533" cy="508001"/>
              </a:xfrm>
              <a:prstGeom prst="rect">
                <a:avLst/>
              </a:prstGeom>
              <a:ln w="12700" cap="flat">
                <a:noFill/>
                <a:miter lim="400000"/>
              </a:ln>
              <a:effectLst/>
            </p:spPr>
          </p:pic>
          <p:pic>
            <p:nvPicPr>
              <p:cNvPr id="1239" name="pasted-image.tiff"/>
              <p:cNvPicPr>
                <a:picLocks noChangeAspect="1"/>
              </p:cNvPicPr>
              <p:nvPr/>
            </p:nvPicPr>
            <p:blipFill>
              <a:blip r:embed="rId3">
                <a:extLst/>
              </a:blip>
              <a:srcRect/>
              <a:stretch>
                <a:fillRect/>
              </a:stretch>
            </p:blipFill>
            <p:spPr>
              <a:xfrm>
                <a:off x="3749102" y="0"/>
                <a:ext cx="805756" cy="805756"/>
              </a:xfrm>
              <a:prstGeom prst="rect">
                <a:avLst/>
              </a:prstGeom>
              <a:ln w="12700" cap="flat">
                <a:noFill/>
                <a:miter lim="400000"/>
              </a:ln>
              <a:effectLst/>
            </p:spPr>
          </p:pic>
          <p:pic>
            <p:nvPicPr>
              <p:cNvPr id="1240" name="pasted-image.tif"/>
              <p:cNvPicPr>
                <a:picLocks noChangeAspect="1"/>
              </p:cNvPicPr>
              <p:nvPr/>
            </p:nvPicPr>
            <p:blipFill>
              <a:blip r:embed="rId4">
                <a:extLst/>
              </a:blip>
              <a:srcRect/>
              <a:stretch>
                <a:fillRect/>
              </a:stretch>
            </p:blipFill>
            <p:spPr>
              <a:xfrm>
                <a:off x="5375911" y="161528"/>
                <a:ext cx="913259" cy="508001"/>
              </a:xfrm>
              <a:prstGeom prst="rect">
                <a:avLst/>
              </a:prstGeom>
              <a:ln w="12700" cap="flat">
                <a:noFill/>
                <a:miter lim="400000"/>
              </a:ln>
              <a:effectLst/>
            </p:spPr>
          </p:pic>
          <p:pic>
            <p:nvPicPr>
              <p:cNvPr id="1241" name="pasted-image.tiff"/>
              <p:cNvPicPr>
                <a:picLocks noChangeAspect="1"/>
              </p:cNvPicPr>
              <p:nvPr/>
            </p:nvPicPr>
            <p:blipFill>
              <a:blip r:embed="rId5">
                <a:extLst/>
              </a:blip>
              <a:stretch>
                <a:fillRect/>
              </a:stretch>
            </p:blipFill>
            <p:spPr>
              <a:xfrm>
                <a:off x="1477188" y="148828"/>
                <a:ext cx="2230034" cy="508001"/>
              </a:xfrm>
              <a:prstGeom prst="rect">
                <a:avLst/>
              </a:prstGeom>
              <a:ln w="12700" cap="flat">
                <a:noFill/>
                <a:miter lim="400000"/>
              </a:ln>
              <a:effectLst/>
            </p:spPr>
          </p:pic>
          <p:pic>
            <p:nvPicPr>
              <p:cNvPr id="1242" name="DTU_logo.png"/>
              <p:cNvPicPr>
                <a:picLocks noChangeAspect="1"/>
              </p:cNvPicPr>
              <p:nvPr/>
            </p:nvPicPr>
            <p:blipFill>
              <a:blip r:embed="rId6">
                <a:extLst/>
              </a:blip>
              <a:srcRect/>
              <a:stretch>
                <a:fillRect/>
              </a:stretch>
            </p:blipFill>
            <p:spPr>
              <a:xfrm>
                <a:off x="0" y="148828"/>
                <a:ext cx="349863" cy="508001"/>
              </a:xfrm>
              <a:prstGeom prst="rect">
                <a:avLst/>
              </a:prstGeom>
              <a:ln w="12700" cap="flat">
                <a:noFill/>
                <a:miter lim="400000"/>
              </a:ln>
              <a:effectLst/>
            </p:spPr>
          </p:pic>
        </p:grpSp>
        <p:pic>
          <p:nvPicPr>
            <p:cNvPr id="1244" name="pasted-image.tiff"/>
            <p:cNvPicPr>
              <a:picLocks noChangeAspect="1"/>
            </p:cNvPicPr>
            <p:nvPr/>
          </p:nvPicPr>
          <p:blipFill>
            <a:blip r:embed="rId7">
              <a:extLst/>
            </a:blip>
            <a:stretch>
              <a:fillRect/>
            </a:stretch>
          </p:blipFill>
          <p:spPr>
            <a:xfrm>
              <a:off x="456703" y="148877"/>
              <a:ext cx="944088" cy="508001"/>
            </a:xfrm>
            <a:prstGeom prst="rect">
              <a:avLst/>
            </a:prstGeom>
            <a:ln w="12700" cap="flat">
              <a:noFill/>
              <a:miter lim="400000"/>
            </a:ln>
            <a:effectLst/>
          </p:spPr>
        </p:pic>
      </p:grpSp>
      <p:sp>
        <p:nvSpPr>
          <p:cNvPr id="1246" name="Shape 1246"/>
          <p:cNvSpPr/>
          <p:nvPr/>
        </p:nvSpPr>
        <p:spPr>
          <a:xfrm>
            <a:off x="530341" y="5030865"/>
            <a:ext cx="4731198" cy="1774572"/>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defRPr sz="5300"/>
            </a:pPr>
            <a:r>
              <a:rPr sz="2795"/>
              <a:t>Use: Check out</a:t>
            </a:r>
          </a:p>
          <a:p>
            <a:pPr>
              <a:defRPr sz="5300"/>
            </a:pPr>
            <a:r>
              <a:rPr sz="2795"/>
              <a:t>templateSANS_Mantid</a:t>
            </a:r>
          </a:p>
          <a:p>
            <a:pPr>
              <a:defRPr sz="5300"/>
            </a:pPr>
            <a:r>
              <a:rPr sz="2795"/>
              <a:t>from the McStas distribution</a:t>
            </a:r>
          </a:p>
          <a:p>
            <a:pPr>
              <a:defRPr sz="5300"/>
            </a:pPr>
            <a:r>
              <a:rPr sz="2795"/>
              <a:t>- fully functional reduction</a:t>
            </a:r>
          </a:p>
        </p:txBody>
      </p:sp>
      <p:pic>
        <p:nvPicPr>
          <p:cNvPr id="1247" name="mcdisplay.png"/>
          <p:cNvPicPr>
            <a:picLocks noChangeAspect="1"/>
          </p:cNvPicPr>
          <p:nvPr/>
        </p:nvPicPr>
        <p:blipFill>
          <a:blip r:embed="rId8">
            <a:extLst/>
          </a:blip>
          <a:stretch>
            <a:fillRect/>
          </a:stretch>
        </p:blipFill>
        <p:spPr>
          <a:xfrm>
            <a:off x="0" y="-1"/>
            <a:ext cx="7285014" cy="6858001"/>
          </a:xfrm>
          <a:prstGeom prst="rect">
            <a:avLst/>
          </a:prstGeom>
          <a:ln w="12700">
            <a:miter lim="400000"/>
          </a:ln>
        </p:spPr>
      </p:pic>
      <p:pic>
        <p:nvPicPr>
          <p:cNvPr id="1248" name="Backend_Detector.png"/>
          <p:cNvPicPr>
            <a:picLocks noChangeAspect="1"/>
          </p:cNvPicPr>
          <p:nvPr/>
        </p:nvPicPr>
        <p:blipFill>
          <a:blip r:embed="rId9">
            <a:extLst/>
          </a:blip>
          <a:stretch>
            <a:fillRect/>
          </a:stretch>
        </p:blipFill>
        <p:spPr>
          <a:xfrm>
            <a:off x="5832692" y="-16407"/>
            <a:ext cx="3489137" cy="3393090"/>
          </a:xfrm>
          <a:prstGeom prst="rect">
            <a:avLst/>
          </a:prstGeom>
          <a:ln w="12700">
            <a:miter lim="400000"/>
          </a:ln>
        </p:spPr>
      </p:pic>
      <p:sp>
        <p:nvSpPr>
          <p:cNvPr id="1252" name="Shape 1252"/>
          <p:cNvSpPr/>
          <p:nvPr/>
        </p:nvSpPr>
        <p:spPr>
          <a:xfrm>
            <a:off x="3569593" y="316916"/>
            <a:ext cx="798283" cy="346232"/>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defRPr>
                <a:solidFill>
                  <a:srgbClr val="FFFFFF"/>
                </a:solidFill>
              </a:defRPr>
            </a:pPr>
            <a:r>
              <a:rPr sz="949"/>
              <a:t>LoKI detector</a:t>
            </a:r>
          </a:p>
          <a:p>
            <a:pPr>
              <a:defRPr>
                <a:solidFill>
                  <a:srgbClr val="FFFFFF"/>
                </a:solidFill>
              </a:defRPr>
            </a:pPr>
            <a:r>
              <a:rPr sz="949"/>
              <a:t>in OFF file</a:t>
            </a:r>
          </a:p>
        </p:txBody>
      </p:sp>
      <p:pic>
        <p:nvPicPr>
          <p:cNvPr id="1253" name="image5.png" descr="new_logo_wt4.png"/>
          <p:cNvPicPr>
            <a:picLocks noChangeAspect="1"/>
          </p:cNvPicPr>
          <p:nvPr/>
        </p:nvPicPr>
        <p:blipFill>
          <a:blip r:embed="rId10">
            <a:extLst/>
          </a:blip>
          <a:stretch>
            <a:fillRect/>
          </a:stretch>
        </p:blipFill>
        <p:spPr>
          <a:xfrm>
            <a:off x="3917275" y="2449352"/>
            <a:ext cx="1154979" cy="730132"/>
          </a:xfrm>
          <a:prstGeom prst="rect">
            <a:avLst/>
          </a:prstGeom>
          <a:ln w="12700">
            <a:miter lim="400000"/>
          </a:ln>
        </p:spPr>
      </p:pic>
      <p:grpSp>
        <p:nvGrpSpPr>
          <p:cNvPr id="1256" name="Group 1256"/>
          <p:cNvGrpSpPr/>
          <p:nvPr/>
        </p:nvGrpSpPr>
        <p:grpSpPr>
          <a:xfrm>
            <a:off x="621921" y="1799525"/>
            <a:ext cx="1154977" cy="669271"/>
            <a:chOff x="0" y="0"/>
            <a:chExt cx="1956020" cy="1269136"/>
          </a:xfrm>
        </p:grpSpPr>
        <p:sp>
          <p:nvSpPr>
            <p:cNvPr id="1254" name="Shape 1254"/>
            <p:cNvSpPr/>
            <p:nvPr/>
          </p:nvSpPr>
          <p:spPr>
            <a:xfrm>
              <a:off x="0" y="0"/>
              <a:ext cx="1939832" cy="1269137"/>
            </a:xfrm>
            <a:prstGeom prst="rect">
              <a:avLst/>
            </a:prstGeom>
            <a:solidFill>
              <a:srgbClr val="FFFFFF"/>
            </a:solidFill>
            <a:ln w="12700" cap="flat">
              <a:noFill/>
              <a:miter lim="400000"/>
            </a:ln>
            <a:effectLst>
              <a:outerShdw blurRad="38100" dist="25400" dir="5400000" rotWithShape="0">
                <a:srgbClr val="000000">
                  <a:alpha val="50000"/>
                </a:srgbClr>
              </a:outerShdw>
            </a:effectLst>
          </p:spPr>
          <p:txBody>
            <a:bodyPr wrap="square" lIns="26789" tIns="26789" rIns="26789" bIns="26789" numCol="1" anchor="ctr">
              <a:noAutofit/>
            </a:bodyPr>
            <a:lstStyle/>
            <a:p>
              <a:pPr>
                <a:defRPr sz="5600">
                  <a:solidFill>
                    <a:srgbClr val="FFFFFF"/>
                  </a:solidFill>
                  <a:effectLst>
                    <a:outerShdw blurRad="38100" dist="12700" dir="5400000" rotWithShape="0">
                      <a:srgbClr val="000000">
                        <a:alpha val="50000"/>
                      </a:srgbClr>
                    </a:outerShdw>
                  </a:effectLst>
                </a:defRPr>
              </a:pPr>
              <a:endParaRPr sz="2953"/>
            </a:p>
          </p:txBody>
        </p:sp>
        <p:pic>
          <p:nvPicPr>
            <p:cNvPr id="1255" name="mcstas-logo.pdf"/>
            <p:cNvPicPr>
              <a:picLocks noChangeAspect="1"/>
            </p:cNvPicPr>
            <p:nvPr/>
          </p:nvPicPr>
          <p:blipFill>
            <a:blip r:embed="rId2">
              <a:extLst/>
            </a:blip>
            <a:srcRect/>
            <a:stretch>
              <a:fillRect/>
            </a:stretch>
          </p:blipFill>
          <p:spPr>
            <a:xfrm>
              <a:off x="75538" y="82550"/>
              <a:ext cx="1880483" cy="1104973"/>
            </a:xfrm>
            <a:prstGeom prst="rect">
              <a:avLst/>
            </a:prstGeom>
            <a:ln w="12700" cap="flat">
              <a:noFill/>
              <a:miter lim="400000"/>
            </a:ln>
            <a:effectLst/>
          </p:spPr>
        </p:pic>
      </p:grpSp>
      <p:sp>
        <p:nvSpPr>
          <p:cNvPr id="1257" name="Shape 1257"/>
          <p:cNvSpPr/>
          <p:nvPr/>
        </p:nvSpPr>
        <p:spPr>
          <a:xfrm flipH="1">
            <a:off x="2699136" y="319297"/>
            <a:ext cx="933485" cy="441338"/>
          </a:xfrm>
          <a:prstGeom prst="line">
            <a:avLst/>
          </a:prstGeom>
          <a:ln w="63500">
            <a:solidFill>
              <a:srgbClr val="FFFFFF"/>
            </a:solidFill>
            <a:miter lim="400000"/>
            <a:tailEnd type="triangle"/>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sp>
        <p:nvSpPr>
          <p:cNvPr id="1258" name="Shape 1258"/>
          <p:cNvSpPr/>
          <p:nvPr/>
        </p:nvSpPr>
        <p:spPr>
          <a:xfrm>
            <a:off x="5594173" y="1148346"/>
            <a:ext cx="871493" cy="1"/>
          </a:xfrm>
          <a:prstGeom prst="line">
            <a:avLst/>
          </a:prstGeom>
          <a:ln w="63500">
            <a:solidFill>
              <a:srgbClr val="FFFFFF"/>
            </a:solidFill>
            <a:miter lim="400000"/>
            <a:tailEnd type="triangle"/>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pic>
        <p:nvPicPr>
          <p:cNvPr id="1259" name="image11.png" descr="671496.png"/>
          <p:cNvPicPr>
            <a:picLocks noChangeAspect="1"/>
          </p:cNvPicPr>
          <p:nvPr/>
        </p:nvPicPr>
        <p:blipFill>
          <a:blip r:embed="rId11">
            <a:extLst/>
          </a:blip>
          <a:stretch>
            <a:fillRect/>
          </a:stretch>
        </p:blipFill>
        <p:spPr>
          <a:xfrm>
            <a:off x="6726205" y="-11127"/>
            <a:ext cx="689345" cy="615645"/>
          </a:xfrm>
          <a:prstGeom prst="rect">
            <a:avLst/>
          </a:prstGeom>
          <a:ln w="12700">
            <a:miter lim="400000"/>
          </a:ln>
        </p:spPr>
      </p:pic>
      <p:pic>
        <p:nvPicPr>
          <p:cNvPr id="1260" name="image11.png" descr="671496.png"/>
          <p:cNvPicPr>
            <a:picLocks noChangeAspect="1"/>
          </p:cNvPicPr>
          <p:nvPr/>
        </p:nvPicPr>
        <p:blipFill>
          <a:blip r:embed="rId11">
            <a:extLst/>
          </a:blip>
          <a:stretch>
            <a:fillRect/>
          </a:stretch>
        </p:blipFill>
        <p:spPr>
          <a:xfrm>
            <a:off x="7698834" y="3313081"/>
            <a:ext cx="689345" cy="615645"/>
          </a:xfrm>
          <a:prstGeom prst="rect">
            <a:avLst/>
          </a:prstGeom>
          <a:ln w="12700">
            <a:miter lim="400000"/>
          </a:ln>
        </p:spPr>
      </p:pic>
      <p:pic>
        <p:nvPicPr>
          <p:cNvPr id="1261" name="pasted-image.tiff"/>
          <p:cNvPicPr>
            <a:picLocks noChangeAspect="1"/>
          </p:cNvPicPr>
          <p:nvPr/>
        </p:nvPicPr>
        <p:blipFill>
          <a:blip r:embed="rId12">
            <a:extLst/>
          </a:blip>
          <a:stretch>
            <a:fillRect/>
          </a:stretch>
        </p:blipFill>
        <p:spPr>
          <a:xfrm>
            <a:off x="5245451" y="3974388"/>
            <a:ext cx="4069190" cy="2921563"/>
          </a:xfrm>
          <a:prstGeom prst="rect">
            <a:avLst/>
          </a:prstGeom>
          <a:ln w="12700">
            <a:miter lim="400000"/>
          </a:ln>
        </p:spPr>
      </p:pic>
      <p:sp>
        <p:nvSpPr>
          <p:cNvPr id="1262" name="Shape 1262"/>
          <p:cNvSpPr/>
          <p:nvPr/>
        </p:nvSpPr>
        <p:spPr>
          <a:xfrm>
            <a:off x="766801" y="2842961"/>
            <a:ext cx="640332" cy="346232"/>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p>
            <a:pPr algn="l">
              <a:defRPr>
                <a:solidFill>
                  <a:srgbClr val="FFFFFF"/>
                </a:solidFill>
              </a:defRPr>
            </a:pPr>
            <a:r>
              <a:rPr sz="949"/>
              <a:t>McStas</a:t>
            </a:r>
          </a:p>
          <a:p>
            <a:pPr algn="l">
              <a:defRPr>
                <a:solidFill>
                  <a:srgbClr val="FFFFFF"/>
                </a:solidFill>
              </a:defRPr>
            </a:pPr>
            <a:r>
              <a:rPr sz="949"/>
              <a:t>simulation</a:t>
            </a:r>
          </a:p>
        </p:txBody>
      </p:sp>
      <p:sp>
        <p:nvSpPr>
          <p:cNvPr id="1263" name="Shape 1263"/>
          <p:cNvSpPr/>
          <p:nvPr/>
        </p:nvSpPr>
        <p:spPr>
          <a:xfrm>
            <a:off x="2998292" y="2083205"/>
            <a:ext cx="3021159" cy="362519"/>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lvl1pPr algn="l">
              <a:defRPr sz="3800">
                <a:solidFill>
                  <a:srgbClr val="FFFFFF"/>
                </a:solidFill>
              </a:defRPr>
            </a:lvl1pPr>
          </a:lstStyle>
          <a:p>
            <a:r>
              <a:rPr sz="2004"/>
              <a:t>2D scattering kernel from</a:t>
            </a:r>
          </a:p>
        </p:txBody>
      </p:sp>
      <p:sp>
        <p:nvSpPr>
          <p:cNvPr id="1264" name="Shape 1264"/>
          <p:cNvSpPr/>
          <p:nvPr/>
        </p:nvSpPr>
        <p:spPr>
          <a:xfrm flipH="1" flipV="1">
            <a:off x="2369838" y="1338593"/>
            <a:ext cx="1377410" cy="814959"/>
          </a:xfrm>
          <a:prstGeom prst="line">
            <a:avLst/>
          </a:prstGeom>
          <a:ln w="63500">
            <a:solidFill>
              <a:srgbClr val="FFFFFF"/>
            </a:solidFill>
            <a:miter lim="400000"/>
            <a:tailEnd type="triangle"/>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sp>
        <p:nvSpPr>
          <p:cNvPr id="1265" name="Shape 1265"/>
          <p:cNvSpPr/>
          <p:nvPr/>
        </p:nvSpPr>
        <p:spPr>
          <a:xfrm>
            <a:off x="5857448" y="2612895"/>
            <a:ext cx="3188494" cy="67093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lvl1pPr algn="l">
              <a:defRPr sz="3800">
                <a:solidFill>
                  <a:srgbClr val="FFFFFF"/>
                </a:solidFill>
              </a:defRPr>
            </a:lvl1pPr>
          </a:lstStyle>
          <a:p>
            <a:r>
              <a:rPr sz="2004"/>
              <a:t>Events visualised in Mantid instrument 3D view</a:t>
            </a:r>
          </a:p>
        </p:txBody>
      </p:sp>
      <p:sp>
        <p:nvSpPr>
          <p:cNvPr id="1266" name="Shape 1266"/>
          <p:cNvSpPr/>
          <p:nvPr/>
        </p:nvSpPr>
        <p:spPr>
          <a:xfrm>
            <a:off x="5898203" y="5850105"/>
            <a:ext cx="3188494" cy="670937"/>
          </a:xfrm>
          <a:prstGeom prst="rect">
            <a:avLst/>
          </a:prstGeom>
          <a:ln w="12700">
            <a:miter lim="400000"/>
          </a:ln>
          <a:extLst>
            <a:ext uri="{C572A759-6A51-4108-AA02-DFA0A04FC94B}">
              <ma14:wrappingTextBoxFlag xmlns:ma14="http://schemas.microsoft.com/office/mac/drawingml/2011/main" xmlns="" val="1"/>
            </a:ext>
          </a:extLst>
        </p:spPr>
        <p:txBody>
          <a:bodyPr wrap="square" lIns="26789" tIns="26789" rIns="26789" bIns="26789" anchor="ctr">
            <a:spAutoFit/>
          </a:bodyPr>
          <a:lstStyle>
            <a:lvl1pPr algn="l">
              <a:defRPr sz="3800">
                <a:solidFill>
                  <a:srgbClr val="FFFFFF"/>
                </a:solidFill>
              </a:defRPr>
            </a:lvl1pPr>
          </a:lstStyle>
          <a:p>
            <a:r>
              <a:rPr sz="2004" dirty="0"/>
              <a:t>Events processed using Mantid algorithms</a:t>
            </a:r>
          </a:p>
        </p:txBody>
      </p:sp>
      <p:sp>
        <p:nvSpPr>
          <p:cNvPr id="1270" name="Shape 1270"/>
          <p:cNvSpPr/>
          <p:nvPr/>
        </p:nvSpPr>
        <p:spPr>
          <a:xfrm>
            <a:off x="7522047" y="3348655"/>
            <a:ext cx="1" cy="580071"/>
          </a:xfrm>
          <a:prstGeom prst="line">
            <a:avLst/>
          </a:prstGeom>
          <a:ln w="63500">
            <a:solidFill>
              <a:srgbClr val="FFFFFF"/>
            </a:solidFill>
            <a:miter lim="400000"/>
            <a:tailEnd type="triangle"/>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sp>
        <p:nvSpPr>
          <p:cNvPr id="1271" name="Shape 1271"/>
          <p:cNvSpPr/>
          <p:nvPr/>
        </p:nvSpPr>
        <p:spPr>
          <a:xfrm flipH="1" flipV="1">
            <a:off x="5038015" y="3313081"/>
            <a:ext cx="674358" cy="799032"/>
          </a:xfrm>
          <a:prstGeom prst="line">
            <a:avLst/>
          </a:prstGeom>
          <a:ln w="63500">
            <a:solidFill>
              <a:srgbClr val="FFFFFF"/>
            </a:solidFill>
            <a:miter lim="400000"/>
            <a:tailEnd type="triangle"/>
          </a:ln>
        </p:spPr>
        <p:txBody>
          <a:bodyPr lIns="26789" tIns="26789" rIns="26789" bIns="26789" anchor="ctr"/>
          <a:lstStyle/>
          <a:p>
            <a:pPr>
              <a:defRPr sz="5600">
                <a:solidFill>
                  <a:srgbClr val="FFFFFF"/>
                </a:solidFill>
                <a:effectLst>
                  <a:outerShdw blurRad="38100" dist="12700" dir="5400000" rotWithShape="0">
                    <a:srgbClr val="000000">
                      <a:alpha val="50000"/>
                    </a:srgbClr>
                  </a:outerShdw>
                </a:effectLst>
              </a:defRPr>
            </a:pPr>
            <a:endParaRPr sz="2953"/>
          </a:p>
        </p:txBody>
      </p:sp>
      <p:pic>
        <p:nvPicPr>
          <p:cNvPr id="1272" name="pasted-image.tiff"/>
          <p:cNvPicPr>
            <a:picLocks noChangeAspect="1"/>
          </p:cNvPicPr>
          <p:nvPr/>
        </p:nvPicPr>
        <p:blipFill>
          <a:blip r:embed="rId13">
            <a:extLst/>
          </a:blip>
          <a:stretch>
            <a:fillRect/>
          </a:stretch>
        </p:blipFill>
        <p:spPr>
          <a:xfrm>
            <a:off x="147605" y="6491007"/>
            <a:ext cx="4086182" cy="337584"/>
          </a:xfrm>
          <a:prstGeom prst="rect">
            <a:avLst/>
          </a:prstGeom>
          <a:ln w="12700">
            <a:miter lim="400000"/>
          </a:ln>
        </p:spPr>
      </p:pic>
    </p:spTree>
    <p:extLst>
      <p:ext uri="{BB962C8B-B14F-4D97-AF65-F5344CB8AC3E}">
        <p14:creationId xmlns:p14="http://schemas.microsoft.com/office/powerpoint/2010/main" val="8705516"/>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cap="none" dirty="0"/>
              <a:t>Optimization Of Molecular Dynamics Simulations</a:t>
            </a:r>
          </a:p>
        </p:txBody>
      </p:sp>
      <p:sp>
        <p:nvSpPr>
          <p:cNvPr id="5" name="Text Placeholder 4"/>
          <p:cNvSpPr>
            <a:spLocks noGrp="1"/>
          </p:cNvSpPr>
          <p:nvPr>
            <p:ph type="body" idx="1"/>
          </p:nvPr>
        </p:nvSpPr>
        <p:spPr/>
        <p:txBody>
          <a:bodyPr/>
          <a:lstStyle/>
          <a:p>
            <a:endParaRPr lang="en-GB"/>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745" y="1124744"/>
            <a:ext cx="4998968" cy="3293963"/>
          </a:xfrm>
          <a:prstGeom prst="rect">
            <a:avLst/>
          </a:prstGeom>
        </p:spPr>
      </p:pic>
    </p:spTree>
    <p:extLst>
      <p:ext uri="{BB962C8B-B14F-4D97-AF65-F5344CB8AC3E}">
        <p14:creationId xmlns:p14="http://schemas.microsoft.com/office/powerpoint/2010/main" val="19320619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10" y="901982"/>
            <a:ext cx="8636290" cy="487954"/>
          </a:xfrm>
        </p:spPr>
        <p:txBody>
          <a:bodyPr>
            <a:noAutofit/>
          </a:bodyPr>
          <a:lstStyle/>
          <a:p>
            <a:pPr algn="l"/>
            <a:r>
              <a:rPr lang="en-US" sz="3200" dirty="0" err="1">
                <a:solidFill>
                  <a:srgbClr val="18783D"/>
                </a:solidFill>
                <a:latin typeface="Arial Black" pitchFamily="34" charset="0"/>
              </a:rPr>
              <a:t>Sassena</a:t>
            </a:r>
            <a:r>
              <a:rPr lang="en-US" sz="3200" dirty="0">
                <a:solidFill>
                  <a:srgbClr val="18783D"/>
                </a:solidFill>
                <a:latin typeface="Arial Black" pitchFamily="34" charset="0"/>
              </a:rPr>
              <a:t> support in </a:t>
            </a:r>
            <a:r>
              <a:rPr lang="en-US" sz="3200" dirty="0" err="1">
                <a:solidFill>
                  <a:srgbClr val="18783D"/>
                </a:solidFill>
                <a:latin typeface="Arial Black" pitchFamily="34" charset="0"/>
              </a:rPr>
              <a:t>Mantid</a:t>
            </a:r>
            <a:endParaRPr lang="en-US" sz="3600" b="1" dirty="0">
              <a:solidFill>
                <a:srgbClr val="5A702E"/>
              </a:solidFill>
              <a:latin typeface="Arial Black" panose="020B0A04020102020204" pitchFamily="34" charset="0"/>
            </a:endParaRPr>
          </a:p>
        </p:txBody>
      </p:sp>
      <p:sp>
        <p:nvSpPr>
          <p:cNvPr id="4" name="TextBox 3"/>
          <p:cNvSpPr txBox="1"/>
          <p:nvPr/>
        </p:nvSpPr>
        <p:spPr>
          <a:xfrm>
            <a:off x="202910" y="2400582"/>
            <a:ext cx="7924800" cy="341632"/>
          </a:xfrm>
          <a:prstGeom prst="rect">
            <a:avLst/>
          </a:prstGeom>
          <a:noFill/>
        </p:spPr>
        <p:txBody>
          <a:bodyPr wrap="square" rtlCol="0">
            <a:spAutoFit/>
          </a:bodyPr>
          <a:lstStyle/>
          <a:p>
            <a:pPr marL="285750" indent="-285750">
              <a:lnSpc>
                <a:spcPct val="90000"/>
              </a:lnSpc>
              <a:buClr>
                <a:schemeClr val="accent3">
                  <a:lumMod val="50000"/>
                </a:schemeClr>
              </a:buClr>
              <a:buFont typeface="Wingdings" panose="05000000000000000000" pitchFamily="2" charset="2"/>
              <a:buChar char="q"/>
            </a:pPr>
            <a:r>
              <a:rPr lang="en-US" dirty="0" err="1"/>
              <a:t>Mantid</a:t>
            </a:r>
            <a:r>
              <a:rPr lang="en-US" dirty="0"/>
              <a:t> algorithms load </a:t>
            </a:r>
            <a:r>
              <a:rPr lang="en-US" dirty="0" err="1"/>
              <a:t>Sassena</a:t>
            </a:r>
            <a:r>
              <a:rPr lang="en-US" dirty="0"/>
              <a:t> output and carry out its Fourier transform</a:t>
            </a:r>
          </a:p>
        </p:txBody>
      </p:sp>
      <p:sp>
        <p:nvSpPr>
          <p:cNvPr id="5" name="Rectangle 4"/>
          <p:cNvSpPr/>
          <p:nvPr/>
        </p:nvSpPr>
        <p:spPr>
          <a:xfrm>
            <a:off x="127518" y="6420513"/>
            <a:ext cx="6370847" cy="464871"/>
          </a:xfrm>
          <a:prstGeom prst="rect">
            <a:avLst/>
          </a:prstGeom>
        </p:spPr>
        <p:txBody>
          <a:bodyPr wrap="none">
            <a:spAutoFit/>
          </a:bodyPr>
          <a:lstStyle/>
          <a:p>
            <a:pPr marL="285750" indent="-285750">
              <a:lnSpc>
                <a:spcPct val="150000"/>
              </a:lnSpc>
              <a:buClr>
                <a:schemeClr val="accent3">
                  <a:lumMod val="50000"/>
                </a:schemeClr>
              </a:buClr>
              <a:buFont typeface="Wingdings" panose="05000000000000000000" pitchFamily="2" charset="2"/>
              <a:buChar char="q"/>
            </a:pPr>
            <a:r>
              <a:rPr lang="en-US" dirty="0"/>
              <a:t>Algorithms released as part of Mantid: </a:t>
            </a:r>
            <a:r>
              <a:rPr lang="en-US" dirty="0">
                <a:hlinkClick r:id="rId2"/>
              </a:rPr>
              <a:t>www.mantidproject.org</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910" y="3236715"/>
            <a:ext cx="3885470" cy="2667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1109" y="3236715"/>
            <a:ext cx="3438525" cy="3105150"/>
          </a:xfrm>
          <a:prstGeom prst="rect">
            <a:avLst/>
          </a:prstGeom>
        </p:spPr>
      </p:pic>
      <mc:AlternateContent xmlns:mc="http://schemas.openxmlformats.org/markup-compatibility/2006" xmlns:a14="http://schemas.microsoft.com/office/drawing/2010/main">
        <mc:Choice Requires="a14">
          <p:sp>
            <p:nvSpPr>
              <p:cNvPr id="8" name="TextBox 7"/>
              <p:cNvSpPr txBox="1"/>
              <p:nvPr/>
            </p:nvSpPr>
            <p:spPr>
              <a:xfrm>
                <a:off x="2051611" y="2802281"/>
                <a:ext cx="950068" cy="369332"/>
              </a:xfrm>
              <a:prstGeom prst="rect">
                <a:avLst/>
              </a:prstGeom>
              <a:noFill/>
            </p:spPr>
            <p:txBody>
              <a:bodyPr wrap="none" rtlCol="0">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000" b="0" i="1" smtClean="0">
                          <a:latin typeface="Cambria Math"/>
                        </a:rPr>
                        <m:t>𝐼</m:t>
                      </m:r>
                      <m:d>
                        <m:dPr>
                          <m:ctrlPr>
                            <a:rPr lang="en-US" sz="2000" b="0" i="1" smtClean="0">
                              <a:latin typeface="Cambria Math" panose="02040503050406030204" pitchFamily="18" charset="0"/>
                            </a:rPr>
                          </m:ctrlPr>
                        </m:dPr>
                        <m:e>
                          <m:r>
                            <a:rPr lang="en-US" sz="2000" b="0" i="1" smtClean="0">
                              <a:latin typeface="Cambria Math"/>
                            </a:rPr>
                            <m:t>𝑄</m:t>
                          </m:r>
                          <m:r>
                            <a:rPr lang="en-US" sz="2000" b="0" i="1" smtClean="0">
                              <a:latin typeface="Cambria Math"/>
                            </a:rPr>
                            <m:t>,</m:t>
                          </m:r>
                          <m:r>
                            <a:rPr lang="en-US" sz="2000" b="0" i="1" smtClean="0">
                              <a:latin typeface="Cambria Math"/>
                            </a:rPr>
                            <m:t>𝑡</m:t>
                          </m:r>
                        </m:e>
                      </m:d>
                    </m:oMath>
                  </m:oMathPara>
                </a14:m>
                <a:endParaRPr lang="en-US" sz="2000" dirty="0">
                  <a:latin typeface="+mj-l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051611" y="2802281"/>
                <a:ext cx="950068" cy="369332"/>
              </a:xfrm>
              <a:prstGeom prst="rect">
                <a:avLst/>
              </a:prstGeom>
              <a:blipFill>
                <a:blip r:embed="rId5"/>
                <a:stretch>
                  <a:fillRect b="-100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062540" y="2802281"/>
                <a:ext cx="1015663" cy="369332"/>
              </a:xfrm>
              <a:prstGeom prst="rect">
                <a:avLst/>
              </a:prstGeom>
              <a:noFill/>
            </p:spPr>
            <p:txBody>
              <a:bodyPr wrap="none" rtlCol="0">
                <a:spAutoFit/>
              </a:bodyPr>
              <a:lstStyle/>
              <a:p>
                <a:pPr algn="ctr">
                  <a:lnSpc>
                    <a:spcPct val="90000"/>
                  </a:lnSpc>
                </a:pPr>
                <a:r>
                  <a:rPr lang="en-US" sz="2000" b="0" dirty="0"/>
                  <a:t>S</a:t>
                </a:r>
                <a14:m>
                  <m:oMath xmlns:m="http://schemas.openxmlformats.org/officeDocument/2006/math">
                    <m:d>
                      <m:dPr>
                        <m:ctrlPr>
                          <a:rPr lang="en-US" sz="2000" b="0" i="1" smtClean="0">
                            <a:latin typeface="Cambria Math" panose="02040503050406030204" pitchFamily="18" charset="0"/>
                          </a:rPr>
                        </m:ctrlPr>
                      </m:dPr>
                      <m:e>
                        <m:r>
                          <a:rPr lang="en-US" sz="2000" b="0" i="1" smtClean="0">
                            <a:latin typeface="Cambria Math"/>
                          </a:rPr>
                          <m:t>𝑄</m:t>
                        </m:r>
                        <m:r>
                          <a:rPr lang="en-US" sz="2000" b="0" i="1" smtClean="0">
                            <a:latin typeface="Cambria Math"/>
                          </a:rPr>
                          <m:t>,</m:t>
                        </m:r>
                        <m:r>
                          <a:rPr lang="en-US" sz="2000" b="0" i="1" smtClean="0">
                            <a:latin typeface="Cambria Math"/>
                          </a:rPr>
                          <m:t>𝐸</m:t>
                        </m:r>
                      </m:e>
                    </m:d>
                  </m:oMath>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6062540" y="2802281"/>
                <a:ext cx="1015663" cy="369332"/>
              </a:xfrm>
              <a:prstGeom prst="rect">
                <a:avLst/>
              </a:prstGeom>
              <a:blipFill>
                <a:blip r:embed="rId6"/>
                <a:stretch>
                  <a:fillRect l="-3614" t="-18333" b="-30000"/>
                </a:stretch>
              </a:blipFill>
            </p:spPr>
            <p:txBody>
              <a:bodyPr/>
              <a:lstStyle/>
              <a:p>
                <a:r>
                  <a:rPr lang="en-GB">
                    <a:noFill/>
                  </a:rPr>
                  <a:t> </a:t>
                </a:r>
              </a:p>
            </p:txBody>
          </p:sp>
        </mc:Fallback>
      </mc:AlternateContent>
      <p:sp>
        <p:nvSpPr>
          <p:cNvPr id="6" name="Right Arrow 5"/>
          <p:cNvSpPr/>
          <p:nvPr/>
        </p:nvSpPr>
        <p:spPr>
          <a:xfrm>
            <a:off x="4165310" y="2802281"/>
            <a:ext cx="990600" cy="265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28600" y="1486182"/>
            <a:ext cx="7924800" cy="840230"/>
          </a:xfrm>
          <a:prstGeom prst="rect">
            <a:avLst/>
          </a:prstGeom>
          <a:noFill/>
        </p:spPr>
        <p:txBody>
          <a:bodyPr wrap="square" rtlCol="0">
            <a:spAutoFit/>
          </a:bodyPr>
          <a:lstStyle/>
          <a:p>
            <a:pPr marL="285750" indent="-285750">
              <a:lnSpc>
                <a:spcPct val="90000"/>
              </a:lnSpc>
              <a:buClr>
                <a:schemeClr val="accent3">
                  <a:lumMod val="50000"/>
                </a:schemeClr>
              </a:buClr>
              <a:buFont typeface="Wingdings" panose="05000000000000000000" pitchFamily="2" charset="2"/>
              <a:buChar char="q"/>
            </a:pPr>
            <a:r>
              <a:rPr lang="en-US" dirty="0"/>
              <a:t>Like </a:t>
            </a:r>
            <a:r>
              <a:rPr lang="en-US" dirty="0" err="1"/>
              <a:t>nMoldyn</a:t>
            </a:r>
            <a:r>
              <a:rPr lang="en-US" dirty="0"/>
              <a:t>, </a:t>
            </a:r>
            <a:r>
              <a:rPr lang="en-US" dirty="0" err="1"/>
              <a:t>Sassena</a:t>
            </a:r>
            <a:r>
              <a:rPr lang="en-US" dirty="0"/>
              <a:t> calculates neutron and X-ray scattering functions from molecular dynamics atomic trajectories.</a:t>
            </a:r>
          </a:p>
          <a:p>
            <a:pPr lvl="1">
              <a:lnSpc>
                <a:spcPct val="90000"/>
              </a:lnSpc>
              <a:buClr>
                <a:schemeClr val="accent3">
                  <a:lumMod val="50000"/>
                </a:schemeClr>
              </a:buClr>
            </a:pPr>
            <a:r>
              <a:rPr lang="en-US" dirty="0">
                <a:sym typeface="Wingdings" panose="05000000000000000000" pitchFamily="2" charset="2"/>
              </a:rPr>
              <a:t> </a:t>
            </a:r>
            <a:r>
              <a:rPr lang="en-US" dirty="0">
                <a:hlinkClick r:id="rId7"/>
              </a:rPr>
              <a:t>www.sassena.org</a:t>
            </a:r>
            <a:endParaRPr lang="en-US" dirty="0"/>
          </a:p>
        </p:txBody>
      </p:sp>
    </p:spTree>
    <p:extLst>
      <p:ext uri="{BB962C8B-B14F-4D97-AF65-F5344CB8AC3E}">
        <p14:creationId xmlns:p14="http://schemas.microsoft.com/office/powerpoint/2010/main" val="4215235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6307" y="1472943"/>
            <a:ext cx="8915400" cy="341632"/>
          </a:xfrm>
          <a:prstGeom prst="rect">
            <a:avLst/>
          </a:prstGeom>
          <a:noFill/>
        </p:spPr>
        <p:txBody>
          <a:bodyPr wrap="square" rtlCol="0">
            <a:spAutoFit/>
          </a:bodyPr>
          <a:lstStyle/>
          <a:p>
            <a:pPr marL="342900" indent="-342900">
              <a:lnSpc>
                <a:spcPct val="90000"/>
              </a:lnSpc>
              <a:buClr>
                <a:srgbClr val="5A702E"/>
              </a:buClr>
              <a:buFont typeface="Wingdings" panose="05000000000000000000" pitchFamily="2" charset="2"/>
              <a:buChar char="q"/>
            </a:pPr>
            <a:r>
              <a:rPr lang="en-US" dirty="0"/>
              <a:t>A Mantid fitting function to optimize simulated QENS spectra against experiment.</a:t>
            </a:r>
          </a:p>
        </p:txBody>
      </p:sp>
      <p:sp>
        <p:nvSpPr>
          <p:cNvPr id="5" name="Rectangle 4"/>
          <p:cNvSpPr/>
          <p:nvPr/>
        </p:nvSpPr>
        <p:spPr>
          <a:xfrm>
            <a:off x="202910" y="6034062"/>
            <a:ext cx="8149410" cy="923330"/>
          </a:xfrm>
          <a:prstGeom prst="rect">
            <a:avLst/>
          </a:prstGeom>
        </p:spPr>
        <p:txBody>
          <a:bodyPr wrap="none">
            <a:spAutoFit/>
          </a:bodyPr>
          <a:lstStyle/>
          <a:p>
            <a:pPr marL="285750" indent="-285750">
              <a:lnSpc>
                <a:spcPct val="150000"/>
              </a:lnSpc>
              <a:buClr>
                <a:srgbClr val="5A702E"/>
              </a:buClr>
              <a:buFont typeface="Wingdings" panose="05000000000000000000" pitchFamily="2" charset="2"/>
              <a:buChar char="q"/>
            </a:pPr>
            <a:r>
              <a:rPr lang="en-US" dirty="0"/>
              <a:t>fit function released as part of Mantid: </a:t>
            </a:r>
            <a:r>
              <a:rPr lang="en-US" dirty="0">
                <a:hlinkClick r:id="rId3"/>
              </a:rPr>
              <a:t>www.mantidproject.org</a:t>
            </a:r>
            <a:endParaRPr lang="en-US" dirty="0"/>
          </a:p>
          <a:p>
            <a:pPr marL="285750" indent="-285750">
              <a:lnSpc>
                <a:spcPct val="150000"/>
              </a:lnSpc>
              <a:buClr>
                <a:srgbClr val="5A702E"/>
              </a:buClr>
              <a:buFont typeface="Wingdings" panose="05000000000000000000" pitchFamily="2" charset="2"/>
              <a:buChar char="q"/>
            </a:pPr>
            <a:r>
              <a:rPr lang="en-US" dirty="0"/>
              <a:t>requires external python library </a:t>
            </a:r>
            <a:r>
              <a:rPr lang="en-US" dirty="0" err="1"/>
              <a:t>dsfinterp</a:t>
            </a:r>
            <a:r>
              <a:rPr lang="en-US" dirty="0"/>
              <a:t> (</a:t>
            </a:r>
            <a:r>
              <a:rPr lang="en-US" sz="1600" dirty="0">
                <a:hlinkClick r:id="rId4"/>
              </a:rPr>
              <a:t>https://pypi.python.org/pypi/dsfinterp/0.1</a:t>
            </a:r>
            <a:r>
              <a:rPr lang="en-US" dirty="0"/>
              <a:t>)</a:t>
            </a:r>
          </a:p>
        </p:txBody>
      </p:sp>
      <p:pic>
        <p:nvPicPr>
          <p:cNvPr id="7" name="Picture 6"/>
          <p:cNvPicPr/>
          <p:nvPr/>
        </p:nvPicPr>
        <p:blipFill rotWithShape="1">
          <a:blip r:embed="rId5">
            <a:extLst>
              <a:ext uri="{28A0092B-C50C-407E-A947-70E740481C1C}">
                <a14:useLocalDpi xmlns:a14="http://schemas.microsoft.com/office/drawing/2010/main" val="0"/>
              </a:ext>
            </a:extLst>
          </a:blip>
          <a:srcRect t="11128" b="11433"/>
          <a:stretch/>
        </p:blipFill>
        <p:spPr bwMode="auto">
          <a:xfrm>
            <a:off x="1370521" y="1981339"/>
            <a:ext cx="6478079" cy="3885959"/>
          </a:xfrm>
          <a:prstGeom prst="rect">
            <a:avLst/>
          </a:prstGeom>
          <a:ln>
            <a:noFill/>
          </a:ln>
          <a:extLst>
            <a:ext uri="{53640926-AAD7-44D8-BBD7-CCE9431645EC}">
              <a14:shadowObscured xmlns:a14="http://schemas.microsoft.com/office/drawing/2010/main"/>
            </a:ext>
          </a:extLst>
        </p:spPr>
      </p:pic>
      <p:sp>
        <p:nvSpPr>
          <p:cNvPr id="8" name="Title 1"/>
          <p:cNvSpPr>
            <a:spLocks noGrp="1"/>
          </p:cNvSpPr>
          <p:nvPr>
            <p:ph type="title"/>
          </p:nvPr>
        </p:nvSpPr>
        <p:spPr>
          <a:xfrm>
            <a:off x="202910" y="886039"/>
            <a:ext cx="8636290" cy="487954"/>
          </a:xfrm>
        </p:spPr>
        <p:txBody>
          <a:bodyPr>
            <a:noAutofit/>
          </a:bodyPr>
          <a:lstStyle/>
          <a:p>
            <a:pPr algn="l"/>
            <a:r>
              <a:rPr lang="en-US" sz="3200" dirty="0">
                <a:solidFill>
                  <a:srgbClr val="18783D"/>
                </a:solidFill>
                <a:latin typeface="Arial Black" pitchFamily="34" charset="0"/>
              </a:rPr>
              <a:t>DSFinterp1DFit</a:t>
            </a:r>
            <a:endParaRPr lang="en-US" sz="4800" b="1" dirty="0">
              <a:solidFill>
                <a:srgbClr val="5A702E"/>
              </a:solidFill>
            </a:endParaRPr>
          </a:p>
        </p:txBody>
      </p:sp>
    </p:spTree>
    <p:extLst>
      <p:ext uri="{BB962C8B-B14F-4D97-AF65-F5344CB8AC3E}">
        <p14:creationId xmlns:p14="http://schemas.microsoft.com/office/powerpoint/2010/main" val="3865866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911" y="884030"/>
            <a:ext cx="8636290" cy="514372"/>
          </a:xfrm>
        </p:spPr>
        <p:txBody>
          <a:bodyPr>
            <a:normAutofit fontScale="90000"/>
          </a:bodyPr>
          <a:lstStyle/>
          <a:p>
            <a:pPr algn="l"/>
            <a:r>
              <a:rPr lang="en-US" sz="3200" dirty="0">
                <a:solidFill>
                  <a:srgbClr val="18783D"/>
                </a:solidFill>
                <a:latin typeface="Arial Black" pitchFamily="34" charset="0"/>
              </a:rPr>
              <a:t>Application of DSFinterp1DFit</a:t>
            </a:r>
            <a:endParaRPr lang="en-US" sz="3200" dirty="0"/>
          </a:p>
        </p:txBody>
      </p:sp>
      <p:sp>
        <p:nvSpPr>
          <p:cNvPr id="3" name="Content Placeholder 2"/>
          <p:cNvSpPr>
            <a:spLocks noGrp="1"/>
          </p:cNvSpPr>
          <p:nvPr>
            <p:ph idx="1"/>
          </p:nvPr>
        </p:nvSpPr>
        <p:spPr>
          <a:xfrm>
            <a:off x="166692" y="6192630"/>
            <a:ext cx="5728367" cy="764762"/>
          </a:xfrm>
        </p:spPr>
        <p:txBody>
          <a:bodyPr/>
          <a:lstStyle/>
          <a:p>
            <a:pPr marL="0" indent="0">
              <a:buNone/>
            </a:pPr>
            <a:r>
              <a:rPr lang="en-US" sz="1400" dirty="0" err="1"/>
              <a:t>Borreguero</a:t>
            </a:r>
            <a:r>
              <a:rPr lang="en-US" sz="1400" dirty="0"/>
              <a:t>, Jose M., and Vickie E. Lynch. "Molecular dynamics force-field refinement against quasi-elastic neutron scattering data." </a:t>
            </a:r>
            <a:r>
              <a:rPr lang="en-US" sz="1400" i="1" dirty="0"/>
              <a:t>Journal of Chemical Theory and Computation </a:t>
            </a:r>
            <a:r>
              <a:rPr lang="en-US" sz="1400" b="1" i="1" dirty="0"/>
              <a:t>12</a:t>
            </a:r>
            <a:r>
              <a:rPr lang="en-US" sz="1400" i="1" dirty="0"/>
              <a:t>,9</a:t>
            </a:r>
            <a:r>
              <a:rPr lang="en-US" sz="1400" dirty="0"/>
              <a:t> (2016).</a:t>
            </a:r>
          </a:p>
        </p:txBody>
      </p:sp>
      <p:sp>
        <p:nvSpPr>
          <p:cNvPr id="9" name="Rectangle 8"/>
          <p:cNvSpPr/>
          <p:nvPr/>
        </p:nvSpPr>
        <p:spPr>
          <a:xfrm>
            <a:off x="6144955" y="5226784"/>
            <a:ext cx="2978251" cy="1631216"/>
          </a:xfrm>
          <a:prstGeom prst="rect">
            <a:avLst/>
          </a:prstGeom>
        </p:spPr>
        <p:txBody>
          <a:bodyPr wrap="square">
            <a:spAutoFit/>
          </a:bodyPr>
          <a:lstStyle/>
          <a:p>
            <a:pPr marL="171450" indent="-171450">
              <a:spcAft>
                <a:spcPts val="600"/>
              </a:spcAft>
              <a:buClr>
                <a:schemeClr val="tx2"/>
              </a:buClr>
              <a:buFont typeface="Arial"/>
              <a:buChar char="•"/>
            </a:pPr>
            <a:r>
              <a:rPr lang="en-US" dirty="0"/>
              <a:t>Data taken at BASIS</a:t>
            </a:r>
          </a:p>
          <a:p>
            <a:pPr marL="173038" indent="-171450">
              <a:spcAft>
                <a:spcPts val="600"/>
              </a:spcAft>
              <a:buClr>
                <a:schemeClr val="tx2"/>
              </a:buClr>
              <a:buFont typeface="Arial"/>
              <a:buChar char="•"/>
            </a:pPr>
            <a:r>
              <a:rPr lang="en-US" dirty="0"/>
              <a:t>Data reduced with </a:t>
            </a:r>
            <a:r>
              <a:rPr lang="en-US" dirty="0">
                <a:solidFill>
                  <a:srgbClr val="FF0000"/>
                </a:solidFill>
              </a:rPr>
              <a:t>Mantid</a:t>
            </a:r>
          </a:p>
          <a:p>
            <a:pPr marL="173038" indent="-171450">
              <a:spcAft>
                <a:spcPts val="600"/>
              </a:spcAft>
              <a:buClr>
                <a:schemeClr val="tx2"/>
              </a:buClr>
              <a:buFont typeface="Arial"/>
              <a:buChar char="•"/>
            </a:pPr>
            <a:r>
              <a:rPr lang="en-US" dirty="0"/>
              <a:t>Analysis using NAMD, </a:t>
            </a:r>
            <a:r>
              <a:rPr lang="en-US" dirty="0" err="1"/>
              <a:t>AmberTools</a:t>
            </a:r>
            <a:r>
              <a:rPr lang="en-US" dirty="0"/>
              <a:t>, </a:t>
            </a:r>
            <a:r>
              <a:rPr lang="en-US" dirty="0" err="1"/>
              <a:t>Sassena</a:t>
            </a:r>
            <a:r>
              <a:rPr lang="en-US" dirty="0"/>
              <a:t>, and </a:t>
            </a:r>
            <a:r>
              <a:rPr lang="en-US" dirty="0" err="1">
                <a:solidFill>
                  <a:srgbClr val="FF0000"/>
                </a:solidFill>
              </a:rPr>
              <a:t>Mantid</a:t>
            </a:r>
            <a:endParaRPr lang="en-US" dirty="0"/>
          </a:p>
        </p:txBody>
      </p:sp>
      <p:pic>
        <p:nvPicPr>
          <p:cNvPr id="4" name="Picture 2" descr="C:\Users\jbq\Documents\work\publications\DSFinterp1DFit\JCTC\submission\toc_graphic.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71" t="583"/>
          <a:stretch/>
        </p:blipFill>
        <p:spPr bwMode="auto">
          <a:xfrm>
            <a:off x="57305" y="2458830"/>
            <a:ext cx="5947143" cy="35278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76495" y="2344492"/>
            <a:ext cx="2946711" cy="2845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08227" y="1623858"/>
            <a:ext cx="6324794" cy="646331"/>
          </a:xfrm>
          <a:prstGeom prst="rect">
            <a:avLst/>
          </a:prstGeom>
          <a:noFill/>
        </p:spPr>
        <p:txBody>
          <a:bodyPr wrap="square" rtlCol="0">
            <a:spAutoFit/>
          </a:bodyPr>
          <a:lstStyle/>
          <a:p>
            <a:pPr marL="287338" indent="-285750">
              <a:spcAft>
                <a:spcPts val="600"/>
              </a:spcAft>
              <a:buClr>
                <a:srgbClr val="5A702E"/>
              </a:buClr>
              <a:buFont typeface="Wingdings" panose="05000000000000000000" pitchFamily="2" charset="2"/>
              <a:buChar char="q"/>
            </a:pPr>
            <a:r>
              <a:rPr lang="en-US" dirty="0"/>
              <a:t>Example: optimization of the energy barrier to methyl rotations in the </a:t>
            </a:r>
            <a:r>
              <a:rPr lang="en-US" dirty="0" err="1"/>
              <a:t>octamethyl</a:t>
            </a:r>
            <a:r>
              <a:rPr lang="en-US" dirty="0"/>
              <a:t> </a:t>
            </a:r>
            <a:r>
              <a:rPr lang="en-US" dirty="0" err="1"/>
              <a:t>silsesquioxane</a:t>
            </a:r>
            <a:r>
              <a:rPr lang="en-US" dirty="0"/>
              <a:t> molecule.</a:t>
            </a:r>
          </a:p>
        </p:txBody>
      </p:sp>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bwMode="auto">
          <a:xfrm>
            <a:off x="7192888" y="0"/>
            <a:ext cx="1874912" cy="2337048"/>
          </a:xfrm>
          <a:prstGeom prst="rect">
            <a:avLst/>
          </a:prstGeom>
          <a:ln>
            <a:noFill/>
          </a:ln>
          <a:effectLst>
            <a:softEdge rad="112500"/>
          </a:effectLst>
        </p:spPr>
      </p:pic>
    </p:spTree>
    <p:extLst>
      <p:ext uri="{BB962C8B-B14F-4D97-AF65-F5344CB8AC3E}">
        <p14:creationId xmlns:p14="http://schemas.microsoft.com/office/powerpoint/2010/main" val="2772173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Raw Data</a:t>
            </a:r>
          </a:p>
        </p:txBody>
      </p:sp>
      <p:pic>
        <p:nvPicPr>
          <p:cNvPr id="27" name="Picture 26"/>
          <p:cNvPicPr>
            <a:picLocks noChangeAspect="1"/>
          </p:cNvPicPr>
          <p:nvPr/>
        </p:nvPicPr>
        <p:blipFill rotWithShape="1">
          <a:blip r:embed="rId2"/>
          <a:srcRect l="18563" t="8104" r="3880" b="13957"/>
          <a:stretch/>
        </p:blipFill>
        <p:spPr>
          <a:xfrm>
            <a:off x="779645" y="18051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8" name="Picture 27"/>
          <p:cNvPicPr>
            <a:picLocks noChangeAspect="1"/>
          </p:cNvPicPr>
          <p:nvPr/>
        </p:nvPicPr>
        <p:blipFill rotWithShape="1">
          <a:blip r:embed="rId2"/>
          <a:srcRect l="18563" t="8104" r="3880" b="13957"/>
          <a:stretch/>
        </p:blipFill>
        <p:spPr>
          <a:xfrm>
            <a:off x="932045" y="19575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9" name="Picture 28"/>
          <p:cNvPicPr>
            <a:picLocks noChangeAspect="1"/>
          </p:cNvPicPr>
          <p:nvPr/>
        </p:nvPicPr>
        <p:blipFill rotWithShape="1">
          <a:blip r:embed="rId2"/>
          <a:srcRect l="18563" t="8104" r="3880" b="13957"/>
          <a:stretch/>
        </p:blipFill>
        <p:spPr>
          <a:xfrm>
            <a:off x="1084445" y="21099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0" name="Picture 29"/>
          <p:cNvPicPr>
            <a:picLocks noChangeAspect="1"/>
          </p:cNvPicPr>
          <p:nvPr/>
        </p:nvPicPr>
        <p:blipFill rotWithShape="1">
          <a:blip r:embed="rId2"/>
          <a:srcRect l="18563" t="8104" r="3880" b="13957"/>
          <a:stretch/>
        </p:blipFill>
        <p:spPr>
          <a:xfrm>
            <a:off x="1236845" y="22623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1" name="Picture 30"/>
          <p:cNvPicPr>
            <a:picLocks noChangeAspect="1"/>
          </p:cNvPicPr>
          <p:nvPr/>
        </p:nvPicPr>
        <p:blipFill rotWithShape="1">
          <a:blip r:embed="rId2"/>
          <a:srcRect l="18563" t="8104" r="3880" b="13957"/>
          <a:stretch/>
        </p:blipFill>
        <p:spPr>
          <a:xfrm>
            <a:off x="1389245" y="24147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2" name="Picture 31"/>
          <p:cNvPicPr>
            <a:picLocks noChangeAspect="1"/>
          </p:cNvPicPr>
          <p:nvPr/>
        </p:nvPicPr>
        <p:blipFill rotWithShape="1">
          <a:blip r:embed="rId2"/>
          <a:srcRect l="18563" t="8104" r="3880" b="13957"/>
          <a:stretch/>
        </p:blipFill>
        <p:spPr>
          <a:xfrm>
            <a:off x="1541645" y="25671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3" name="Picture 32"/>
          <p:cNvPicPr>
            <a:picLocks noChangeAspect="1"/>
          </p:cNvPicPr>
          <p:nvPr/>
        </p:nvPicPr>
        <p:blipFill rotWithShape="1">
          <a:blip r:embed="rId2"/>
          <a:srcRect l="18563" t="8104" r="3880" b="13957"/>
          <a:stretch/>
        </p:blipFill>
        <p:spPr>
          <a:xfrm>
            <a:off x="1694045" y="27195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4" name="Picture 33"/>
          <p:cNvPicPr>
            <a:picLocks noChangeAspect="1"/>
          </p:cNvPicPr>
          <p:nvPr/>
        </p:nvPicPr>
        <p:blipFill rotWithShape="1">
          <a:blip r:embed="rId2"/>
          <a:srcRect l="18563" t="8104" r="3880" b="13957"/>
          <a:stretch/>
        </p:blipFill>
        <p:spPr>
          <a:xfrm>
            <a:off x="1846445" y="28719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5" name="Picture 34"/>
          <p:cNvPicPr>
            <a:picLocks noChangeAspect="1"/>
          </p:cNvPicPr>
          <p:nvPr/>
        </p:nvPicPr>
        <p:blipFill rotWithShape="1">
          <a:blip r:embed="rId2"/>
          <a:srcRect l="18563" t="8104" r="3880" b="13957"/>
          <a:stretch/>
        </p:blipFill>
        <p:spPr>
          <a:xfrm>
            <a:off x="1998845" y="30243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5" name="Picture 54"/>
          <p:cNvPicPr>
            <a:picLocks noChangeAspect="1"/>
          </p:cNvPicPr>
          <p:nvPr/>
        </p:nvPicPr>
        <p:blipFill rotWithShape="1">
          <a:blip r:embed="rId2"/>
          <a:srcRect l="18563" t="8104" r="3880" b="13957"/>
          <a:stretch/>
        </p:blipFill>
        <p:spPr>
          <a:xfrm>
            <a:off x="2151245" y="31767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6" name="Picture 55"/>
          <p:cNvPicPr>
            <a:picLocks noChangeAspect="1"/>
          </p:cNvPicPr>
          <p:nvPr/>
        </p:nvPicPr>
        <p:blipFill rotWithShape="1">
          <a:blip r:embed="rId2"/>
          <a:srcRect l="18563" t="8104" r="3880" b="13957"/>
          <a:stretch/>
        </p:blipFill>
        <p:spPr>
          <a:xfrm>
            <a:off x="2303645" y="33291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7" name="Picture 56"/>
          <p:cNvPicPr>
            <a:picLocks noChangeAspect="1"/>
          </p:cNvPicPr>
          <p:nvPr/>
        </p:nvPicPr>
        <p:blipFill rotWithShape="1">
          <a:blip r:embed="rId2"/>
          <a:srcRect l="18563" t="8104" r="3880" b="13957"/>
          <a:stretch/>
        </p:blipFill>
        <p:spPr>
          <a:xfrm>
            <a:off x="2456045" y="34815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cxnSp>
        <p:nvCxnSpPr>
          <p:cNvPr id="58" name="Straight Arrow Connector 57"/>
          <p:cNvCxnSpPr/>
          <p:nvPr/>
        </p:nvCxnSpPr>
        <p:spPr>
          <a:xfrm>
            <a:off x="7229872" y="3633912"/>
            <a:ext cx="0" cy="243840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59" name="Straight Arrow Connector 58"/>
          <p:cNvCxnSpPr/>
          <p:nvPr/>
        </p:nvCxnSpPr>
        <p:spPr>
          <a:xfrm flipV="1">
            <a:off x="2566120" y="6329538"/>
            <a:ext cx="4424098" cy="30011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60" name="TextBox 59"/>
          <p:cNvSpPr txBox="1"/>
          <p:nvPr/>
        </p:nvSpPr>
        <p:spPr>
          <a:xfrm>
            <a:off x="7229872" y="4541416"/>
            <a:ext cx="1172116" cy="646331"/>
          </a:xfrm>
          <a:prstGeom prst="rect">
            <a:avLst/>
          </a:prstGeom>
          <a:noFill/>
        </p:spPr>
        <p:txBody>
          <a:bodyPr wrap="none" rtlCol="0">
            <a:spAutoFit/>
          </a:bodyPr>
          <a:lstStyle/>
          <a:p>
            <a:r>
              <a:rPr lang="en-GB" dirty="0"/>
              <a:t>256 </a:t>
            </a:r>
            <a:br>
              <a:rPr lang="en-GB" dirty="0"/>
            </a:br>
            <a:r>
              <a:rPr lang="en-GB" dirty="0"/>
              <a:t>Detectors</a:t>
            </a:r>
          </a:p>
        </p:txBody>
      </p:sp>
      <p:sp>
        <p:nvSpPr>
          <p:cNvPr id="61" name="TextBox 60"/>
          <p:cNvSpPr txBox="1"/>
          <p:nvPr/>
        </p:nvSpPr>
        <p:spPr>
          <a:xfrm rot="21332700">
            <a:off x="3638631" y="6539606"/>
            <a:ext cx="1261949" cy="369332"/>
          </a:xfrm>
          <a:prstGeom prst="rect">
            <a:avLst/>
          </a:prstGeom>
          <a:noFill/>
        </p:spPr>
        <p:txBody>
          <a:bodyPr wrap="none" rtlCol="0">
            <a:spAutoFit/>
          </a:bodyPr>
          <a:lstStyle/>
          <a:p>
            <a:r>
              <a:rPr lang="en-GB" dirty="0"/>
              <a:t>272 Tubes</a:t>
            </a:r>
          </a:p>
        </p:txBody>
      </p:sp>
      <p:cxnSp>
        <p:nvCxnSpPr>
          <p:cNvPr id="62" name="Straight Arrow Connector 61"/>
          <p:cNvCxnSpPr/>
          <p:nvPr/>
        </p:nvCxnSpPr>
        <p:spPr>
          <a:xfrm flipH="1" flipV="1">
            <a:off x="885980" y="4760230"/>
            <a:ext cx="1680141" cy="1719364"/>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63" name="TextBox 62"/>
          <p:cNvSpPr txBox="1"/>
          <p:nvPr/>
        </p:nvSpPr>
        <p:spPr>
          <a:xfrm rot="2795823">
            <a:off x="408144" y="5703467"/>
            <a:ext cx="2172454" cy="369332"/>
          </a:xfrm>
          <a:prstGeom prst="rect">
            <a:avLst/>
          </a:prstGeom>
          <a:noFill/>
        </p:spPr>
        <p:txBody>
          <a:bodyPr wrap="none" rtlCol="0">
            <a:spAutoFit/>
          </a:bodyPr>
          <a:lstStyle/>
          <a:p>
            <a:r>
              <a:rPr lang="en-GB" dirty="0"/>
              <a:t>500 Time Channels</a:t>
            </a:r>
          </a:p>
        </p:txBody>
      </p:sp>
      <p:sp>
        <p:nvSpPr>
          <p:cNvPr id="64" name="TextBox 63"/>
          <p:cNvSpPr txBox="1"/>
          <p:nvPr/>
        </p:nvSpPr>
        <p:spPr>
          <a:xfrm>
            <a:off x="6512768" y="2178032"/>
            <a:ext cx="2811760" cy="369332"/>
          </a:xfrm>
          <a:prstGeom prst="rect">
            <a:avLst/>
          </a:prstGeom>
          <a:noFill/>
        </p:spPr>
        <p:txBody>
          <a:bodyPr wrap="square" rtlCol="0">
            <a:spAutoFit/>
          </a:bodyPr>
          <a:lstStyle/>
          <a:p>
            <a:r>
              <a:rPr lang="en-GB" dirty="0"/>
              <a:t>256 x 272 = 70K Pixels</a:t>
            </a:r>
          </a:p>
        </p:txBody>
      </p:sp>
      <p:sp>
        <p:nvSpPr>
          <p:cNvPr id="65" name="TextBox 64"/>
          <p:cNvSpPr txBox="1"/>
          <p:nvPr/>
        </p:nvSpPr>
        <p:spPr>
          <a:xfrm>
            <a:off x="6512768" y="1879101"/>
            <a:ext cx="2811760" cy="369332"/>
          </a:xfrm>
          <a:prstGeom prst="rect">
            <a:avLst/>
          </a:prstGeom>
          <a:noFill/>
        </p:spPr>
        <p:txBody>
          <a:bodyPr wrap="square" rtlCol="0">
            <a:spAutoFit/>
          </a:bodyPr>
          <a:lstStyle/>
          <a:p>
            <a:r>
              <a:rPr lang="en-GB" b="1" dirty="0"/>
              <a:t>Merlin</a:t>
            </a:r>
          </a:p>
        </p:txBody>
      </p:sp>
      <p:sp>
        <p:nvSpPr>
          <p:cNvPr id="66" name="TextBox 65"/>
          <p:cNvSpPr txBox="1"/>
          <p:nvPr/>
        </p:nvSpPr>
        <p:spPr>
          <a:xfrm>
            <a:off x="6507832" y="2515900"/>
            <a:ext cx="2811760" cy="369332"/>
          </a:xfrm>
          <a:prstGeom prst="rect">
            <a:avLst/>
          </a:prstGeom>
          <a:noFill/>
        </p:spPr>
        <p:txBody>
          <a:bodyPr wrap="square" rtlCol="0">
            <a:spAutoFit/>
          </a:bodyPr>
          <a:lstStyle/>
          <a:p>
            <a:r>
              <a:rPr lang="en-GB" dirty="0"/>
              <a:t>       x 500 = 35M Pixels</a:t>
            </a:r>
          </a:p>
        </p:txBody>
      </p:sp>
      <p:sp>
        <p:nvSpPr>
          <p:cNvPr id="67" name="TextBox 66"/>
          <p:cNvSpPr txBox="1"/>
          <p:nvPr/>
        </p:nvSpPr>
        <p:spPr>
          <a:xfrm>
            <a:off x="6507832" y="2803932"/>
            <a:ext cx="2811760" cy="369332"/>
          </a:xfrm>
          <a:prstGeom prst="rect">
            <a:avLst/>
          </a:prstGeom>
          <a:noFill/>
        </p:spPr>
        <p:txBody>
          <a:bodyPr wrap="square" rtlCol="0">
            <a:spAutoFit/>
          </a:bodyPr>
          <a:lstStyle/>
          <a:p>
            <a:r>
              <a:rPr lang="en-GB" dirty="0"/>
              <a:t>       x 5 incident energies</a:t>
            </a:r>
          </a:p>
        </p:txBody>
      </p:sp>
      <p:sp>
        <p:nvSpPr>
          <p:cNvPr id="68" name="TextBox 67"/>
          <p:cNvSpPr txBox="1"/>
          <p:nvPr/>
        </p:nvSpPr>
        <p:spPr>
          <a:xfrm>
            <a:off x="6507832" y="3019956"/>
            <a:ext cx="2811760" cy="369332"/>
          </a:xfrm>
          <a:prstGeom prst="rect">
            <a:avLst/>
          </a:prstGeom>
          <a:noFill/>
        </p:spPr>
        <p:txBody>
          <a:bodyPr wrap="square" rtlCol="0">
            <a:spAutoFit/>
          </a:bodyPr>
          <a:lstStyle/>
          <a:p>
            <a:r>
              <a:rPr lang="en-GB" dirty="0"/>
              <a:t>                 = 175M Pixels</a:t>
            </a:r>
          </a:p>
        </p:txBody>
      </p:sp>
    </p:spTree>
    <p:extLst>
      <p:ext uri="{BB962C8B-B14F-4D97-AF65-F5344CB8AC3E}">
        <p14:creationId xmlns:p14="http://schemas.microsoft.com/office/powerpoint/2010/main" val="171194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00"/>
                                        <p:tgtEl>
                                          <p:spTgt spid="56"/>
                                        </p:tgtEl>
                                      </p:cBhvr>
                                    </p:animEffect>
                                  </p:childTnLst>
                                </p:cTn>
                              </p:par>
                            </p:childTnLst>
                          </p:cTn>
                        </p:par>
                        <p:par>
                          <p:cTn id="31" fill="hold">
                            <p:stCondLst>
                              <p:cond delay="200"/>
                            </p:stCondLst>
                            <p:childTnLst>
                              <p:par>
                                <p:cTn id="32" presetID="10" presetClass="entr" presetSubtype="0"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200"/>
                                        <p:tgtEl>
                                          <p:spTgt spid="55"/>
                                        </p:tgtEl>
                                      </p:cBhvr>
                                    </p:animEffect>
                                  </p:childTnLst>
                                </p:cTn>
                              </p:par>
                            </p:childTnLst>
                          </p:cTn>
                        </p:par>
                        <p:par>
                          <p:cTn id="35" fill="hold">
                            <p:stCondLst>
                              <p:cond delay="400"/>
                            </p:stCondLst>
                            <p:childTnLst>
                              <p:par>
                                <p:cTn id="36" presetID="10" presetClass="entr" presetSubtype="0"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200"/>
                                        <p:tgtEl>
                                          <p:spTgt spid="35"/>
                                        </p:tgtEl>
                                      </p:cBhvr>
                                    </p:animEffect>
                                  </p:childTnLst>
                                </p:cTn>
                              </p:par>
                            </p:childTnLst>
                          </p:cTn>
                        </p:par>
                        <p:par>
                          <p:cTn id="39" fill="hold">
                            <p:stCondLst>
                              <p:cond delay="600"/>
                            </p:stCondLst>
                            <p:childTnLst>
                              <p:par>
                                <p:cTn id="40" presetID="10" presetClass="entr" presetSubtype="0"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200"/>
                                        <p:tgtEl>
                                          <p:spTgt spid="34"/>
                                        </p:tgtEl>
                                      </p:cBhvr>
                                    </p:animEffect>
                                  </p:childTnLst>
                                </p:cTn>
                              </p:par>
                            </p:childTnLst>
                          </p:cTn>
                        </p:par>
                        <p:par>
                          <p:cTn id="43" fill="hold">
                            <p:stCondLst>
                              <p:cond delay="800"/>
                            </p:stCondLst>
                            <p:childTnLst>
                              <p:par>
                                <p:cTn id="44" presetID="10" presetClass="entr" presetSubtype="0"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200"/>
                                        <p:tgtEl>
                                          <p:spTgt spid="3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200"/>
                                        <p:tgtEl>
                                          <p:spTgt spid="32"/>
                                        </p:tgtEl>
                                      </p:cBhvr>
                                    </p:animEffect>
                                  </p:childTnLst>
                                </p:cTn>
                              </p:par>
                            </p:childTnLst>
                          </p:cTn>
                        </p:par>
                        <p:par>
                          <p:cTn id="51" fill="hold">
                            <p:stCondLst>
                              <p:cond delay="1200"/>
                            </p:stCondLst>
                            <p:childTnLst>
                              <p:par>
                                <p:cTn id="52" presetID="10" presetClass="entr" presetSubtype="0"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200"/>
                                        <p:tgtEl>
                                          <p:spTgt spid="31"/>
                                        </p:tgtEl>
                                      </p:cBhvr>
                                    </p:animEffect>
                                  </p:childTnLst>
                                </p:cTn>
                              </p:par>
                            </p:childTnLst>
                          </p:cTn>
                        </p:par>
                        <p:par>
                          <p:cTn id="55" fill="hold">
                            <p:stCondLst>
                              <p:cond delay="1400"/>
                            </p:stCondLst>
                            <p:childTnLst>
                              <p:par>
                                <p:cTn id="56" presetID="10" presetClass="entr" presetSubtype="0" fill="hold"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200"/>
                                        <p:tgtEl>
                                          <p:spTgt spid="30"/>
                                        </p:tgtEl>
                                      </p:cBhvr>
                                    </p:animEffect>
                                  </p:childTnLst>
                                </p:cTn>
                              </p:par>
                            </p:childTnLst>
                          </p:cTn>
                        </p:par>
                        <p:par>
                          <p:cTn id="59" fill="hold">
                            <p:stCondLst>
                              <p:cond delay="16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200"/>
                                        <p:tgtEl>
                                          <p:spTgt spid="29"/>
                                        </p:tgtEl>
                                      </p:cBhvr>
                                    </p:animEffect>
                                  </p:childTnLst>
                                </p:cTn>
                              </p:par>
                            </p:childTnLst>
                          </p:cTn>
                        </p:par>
                        <p:par>
                          <p:cTn id="63" fill="hold">
                            <p:stCondLst>
                              <p:cond delay="1800"/>
                            </p:stCondLst>
                            <p:childTnLst>
                              <p:par>
                                <p:cTn id="64" presetID="10" presetClass="entr" presetSubtype="0"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00"/>
                                        <p:tgtEl>
                                          <p:spTgt spid="28"/>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2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par>
                                <p:cTn id="74" presetID="10" presetClass="entr" presetSubtype="0" fill="hold"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fade">
                                      <p:cBhvr>
                                        <p:cTn id="84" dur="500"/>
                                        <p:tgtEl>
                                          <p:spTgt spid="6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3" grpId="0"/>
      <p:bldP spid="64" grpId="0"/>
      <p:bldP spid="65" grpId="0"/>
      <p:bldP spid="66" grpId="0"/>
      <p:bldP spid="67" grpId="0"/>
      <p:bldP spid="6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p:cNvGrpSpPr/>
          <p:nvPr/>
        </p:nvGrpSpPr>
        <p:grpSpPr>
          <a:xfrm>
            <a:off x="0" y="1322784"/>
            <a:ext cx="4038600" cy="5562600"/>
            <a:chOff x="0" y="1295400"/>
            <a:chExt cx="4038600" cy="5562600"/>
          </a:xfrm>
        </p:grpSpPr>
        <p:pic>
          <p:nvPicPr>
            <p:cNvPr id="89" name="Picture 88"/>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433806"/>
              <a:ext cx="4024609" cy="5424194"/>
            </a:xfrm>
            <a:prstGeom prst="rect">
              <a:avLst/>
            </a:prstGeom>
          </p:spPr>
        </p:pic>
        <p:sp>
          <p:nvSpPr>
            <p:cNvPr id="90" name="Rectangle 89"/>
            <p:cNvSpPr/>
            <p:nvPr/>
          </p:nvSpPr>
          <p:spPr>
            <a:xfrm>
              <a:off x="1905000" y="1295400"/>
              <a:ext cx="21336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Rectangle 5"/>
          <p:cNvSpPr/>
          <p:nvPr/>
        </p:nvSpPr>
        <p:spPr>
          <a:xfrm>
            <a:off x="-326077" y="-1371600"/>
            <a:ext cx="8971510" cy="390558"/>
          </a:xfrm>
          <a:prstGeom prst="rect">
            <a:avLst/>
          </a:prstGeom>
        </p:spPr>
        <p:txBody>
          <a:bodyPr wrap="square">
            <a:spAutoFit/>
          </a:bodyPr>
          <a:lstStyle/>
          <a:p>
            <a:pPr lvl="0" algn="ctr" defTabSz="3867150" fontAlgn="base">
              <a:spcBef>
                <a:spcPct val="0"/>
              </a:spcBef>
              <a:spcAft>
                <a:spcPct val="0"/>
              </a:spcAft>
              <a:defRPr/>
            </a:pPr>
            <a:r>
              <a:rPr lang="en-US" sz="4000" b="1" kern="0" dirty="0">
                <a:solidFill>
                  <a:srgbClr val="007833"/>
                </a:solidFill>
              </a:rPr>
              <a:t>Development – Force Field Refinement</a:t>
            </a:r>
          </a:p>
        </p:txBody>
      </p:sp>
      <p:sp>
        <p:nvSpPr>
          <p:cNvPr id="9" name="Rectangle 8"/>
          <p:cNvSpPr/>
          <p:nvPr/>
        </p:nvSpPr>
        <p:spPr>
          <a:xfrm>
            <a:off x="4058159" y="5818584"/>
            <a:ext cx="4964390" cy="1015663"/>
          </a:xfrm>
          <a:prstGeom prst="rect">
            <a:avLst/>
          </a:prstGeom>
        </p:spPr>
        <p:txBody>
          <a:bodyPr wrap="square">
            <a:spAutoFit/>
          </a:bodyPr>
          <a:lstStyle/>
          <a:p>
            <a:pPr marL="174625" indent="-168275">
              <a:buClr>
                <a:srgbClr val="669900"/>
              </a:buClr>
              <a:buFont typeface="Wingdings" panose="05000000000000000000" pitchFamily="2" charset="2"/>
              <a:buChar char="q"/>
            </a:pPr>
            <a:r>
              <a:rPr lang="en-US" sz="1200" dirty="0">
                <a:solidFill>
                  <a:srgbClr val="000000"/>
                </a:solidFill>
                <a:latin typeface="Times New Roman" panose="02020603050405020304" pitchFamily="18" charset="0"/>
                <a:cs typeface="Times New Roman" panose="02020603050405020304" pitchFamily="18" charset="0"/>
              </a:rPr>
              <a:t>E. Lingerfelt </a:t>
            </a:r>
            <a:r>
              <a:rPr lang="en-US" sz="1200" i="1" dirty="0">
                <a:solidFill>
                  <a:srgbClr val="000000"/>
                </a:solidFill>
                <a:latin typeface="Times New Roman" panose="02020603050405020304" pitchFamily="18" charset="0"/>
                <a:cs typeface="Times New Roman" panose="02020603050405020304" pitchFamily="18" charset="0"/>
              </a:rPr>
              <a:t>et al.</a:t>
            </a:r>
            <a:r>
              <a:rPr lang="en-US" sz="1200" dirty="0">
                <a:solidFill>
                  <a:srgbClr val="000000"/>
                </a:solidFill>
                <a:latin typeface="Times New Roman" panose="02020603050405020304" pitchFamily="18" charset="0"/>
                <a:cs typeface="Times New Roman" panose="02020603050405020304" pitchFamily="18" charset="0"/>
              </a:rPr>
              <a:t>, </a:t>
            </a:r>
            <a:r>
              <a:rPr lang="en-US" sz="1200" b="1" dirty="0">
                <a:solidFill>
                  <a:srgbClr val="000000"/>
                </a:solidFill>
                <a:latin typeface="Times New Roman" panose="02020603050405020304" pitchFamily="18" charset="0"/>
                <a:cs typeface="Times New Roman" panose="02020603050405020304" pitchFamily="18" charset="0"/>
              </a:rPr>
              <a:t>“</a:t>
            </a:r>
            <a:r>
              <a:rPr lang="en-US" sz="1200" dirty="0">
                <a:solidFill>
                  <a:srgbClr val="000000"/>
                </a:solidFill>
                <a:latin typeface="Times New Roman" panose="02020603050405020304" pitchFamily="18" charset="0"/>
                <a:cs typeface="Times New Roman" panose="02020603050405020304" pitchFamily="18" charset="0"/>
              </a:rPr>
              <a:t>Near Real-time Scalable Analysis of High-dimensional Nanophase Materials Imaging and Neutron Science Data in the DOE HPC Cloud with BEAM”, 2015 International Conference for High Performance Computing, Networking, Storage and Analysis, Nov. 18, Austin, TX</a:t>
            </a:r>
          </a:p>
        </p:txBody>
      </p:sp>
      <p:grpSp>
        <p:nvGrpSpPr>
          <p:cNvPr id="87" name="Group 86"/>
          <p:cNvGrpSpPr/>
          <p:nvPr/>
        </p:nvGrpSpPr>
        <p:grpSpPr>
          <a:xfrm>
            <a:off x="55692" y="872055"/>
            <a:ext cx="4111644" cy="756745"/>
            <a:chOff x="-5050076" y="-533400"/>
            <a:chExt cx="4111644" cy="756745"/>
          </a:xfrm>
        </p:grpSpPr>
        <p:sp>
          <p:nvSpPr>
            <p:cNvPr id="79" name="Rectangle 78"/>
            <p:cNvSpPr/>
            <p:nvPr/>
          </p:nvSpPr>
          <p:spPr>
            <a:xfrm>
              <a:off x="-3641833" y="-478194"/>
              <a:ext cx="2270233" cy="646331"/>
            </a:xfrm>
            <a:prstGeom prst="rect">
              <a:avLst/>
            </a:prstGeom>
          </p:spPr>
          <p:txBody>
            <a:bodyPr wrap="square">
              <a:spAutoFit/>
            </a:bodyPr>
            <a:lstStyle/>
            <a:p>
              <a:pPr lvl="0" defTabSz="3867150" fontAlgn="base">
                <a:spcBef>
                  <a:spcPct val="0"/>
                </a:spcBef>
                <a:spcAft>
                  <a:spcPct val="0"/>
                </a:spcAft>
                <a:defRPr/>
              </a:pPr>
              <a:r>
                <a:rPr lang="en-US" sz="3600" b="1" kern="0" dirty="0">
                  <a:solidFill>
                    <a:srgbClr val="007833"/>
                  </a:solidFill>
                </a:rPr>
                <a:t>+            +</a:t>
              </a:r>
            </a:p>
          </p:txBody>
        </p:sp>
        <p:pic>
          <p:nvPicPr>
            <p:cNvPr id="80" name="Picture 79"/>
            <p:cNvPicPr/>
            <p:nvPr/>
          </p:nvPicPr>
          <p:blipFill>
            <a:blip r:embed="rId6" cstate="print">
              <a:extLst>
                <a:ext uri="{28A0092B-C50C-407E-A947-70E740481C1C}">
                  <a14:useLocalDpi xmlns:a14="http://schemas.microsoft.com/office/drawing/2010/main" val="0"/>
                </a:ext>
              </a:extLst>
            </a:blip>
            <a:stretch>
              <a:fillRect/>
            </a:stretch>
          </p:blipFill>
          <p:spPr bwMode="auto">
            <a:xfrm>
              <a:off x="-5050076" y="-330200"/>
              <a:ext cx="1294874" cy="350345"/>
            </a:xfrm>
            <a:prstGeom prst="rect">
              <a:avLst/>
            </a:prstGeom>
            <a:noFill/>
            <a:ln>
              <a:noFill/>
            </a:ln>
            <a:extLst>
              <a:ext uri="{FAA26D3D-D897-4be2-8F04-BA451C77F1D7}">
                <ma14:placeholderFlag xmlns="" xmlns:wpc="http://schemas.microsoft.com/office/word/2010/wordprocessingCanvas" xmlns:mo="http://schemas.microsoft.com/office/mac/office/2008/main" xmlns:mc="http://schemas.openxmlformats.org/markup-compatibility/2006" xmlns:mv="urn:schemas-microsoft-com:mac:vml"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ma14="http://schemas.microsoft.com/office/mac/drawingml/2011/main" xmlns:lc="http://schemas.openxmlformats.org/drawingml/2006/lockedCanvas"/>
              </a:ext>
            </a:extLst>
          </p:spPr>
        </p:pic>
        <p:pic>
          <p:nvPicPr>
            <p:cNvPr id="81" name="Picture 2"/>
            <p:cNvPicPr>
              <a:picLocks noChangeArrowheads="1"/>
            </p:cNvPicPr>
            <p:nvPr/>
          </p:nvPicPr>
          <p:blipFill rotWithShape="1">
            <a:blip r:embed="rId7" cstate="print">
              <a:extLst>
                <a:ext uri="{28A0092B-C50C-407E-A947-70E740481C1C}">
                  <a14:useLocalDpi xmlns:a14="http://schemas.microsoft.com/office/drawing/2010/main" val="0"/>
                </a:ext>
              </a:extLst>
            </a:blip>
            <a:srcRect l="29916" r="6614" b="26940"/>
            <a:stretch/>
          </p:blipFill>
          <p:spPr bwMode="auto">
            <a:xfrm>
              <a:off x="-1695176" y="-533400"/>
              <a:ext cx="756744" cy="756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1" descr="CADES_color.png"/>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8612" y="-419100"/>
              <a:ext cx="1117599" cy="52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4" name="Rectangle 83"/>
          <p:cNvSpPr/>
          <p:nvPr/>
        </p:nvSpPr>
        <p:spPr>
          <a:xfrm>
            <a:off x="4212587" y="896935"/>
            <a:ext cx="4855213" cy="1323439"/>
          </a:xfrm>
          <a:prstGeom prst="rect">
            <a:avLst/>
          </a:prstGeom>
        </p:spPr>
        <p:txBody>
          <a:bodyPr wrap="square">
            <a:spAutoFit/>
          </a:bodyPr>
          <a:lstStyle/>
          <a:p>
            <a:pPr algn="just"/>
            <a:r>
              <a:rPr lang="en-US" altLang="en-US" sz="1600" dirty="0">
                <a:solidFill>
                  <a:srgbClr val="000000"/>
                </a:solidFill>
                <a:latin typeface="+mj-lt"/>
                <a:cs typeface="Times New Roman" panose="02020603050405020304" pitchFamily="18" charset="0"/>
              </a:rPr>
              <a:t>The </a:t>
            </a:r>
            <a:r>
              <a:rPr lang="en-US" altLang="en-US" sz="1600" dirty="0" err="1">
                <a:solidFill>
                  <a:srgbClr val="000000"/>
                </a:solidFill>
                <a:latin typeface="+mj-lt"/>
                <a:cs typeface="Times New Roman" panose="02020603050405020304" pitchFamily="18" charset="0"/>
              </a:rPr>
              <a:t>Bellerophon</a:t>
            </a:r>
            <a:r>
              <a:rPr lang="en-US" altLang="en-US" sz="1600" dirty="0">
                <a:solidFill>
                  <a:srgbClr val="000000"/>
                </a:solidFill>
                <a:latin typeface="+mj-lt"/>
                <a:cs typeface="Times New Roman" panose="02020603050405020304" pitchFamily="18" charset="0"/>
              </a:rPr>
              <a:t> Environment integrates</a:t>
            </a:r>
            <a:r>
              <a:rPr lang="en-US" altLang="en-US" sz="1600" b="1" dirty="0">
                <a:solidFill>
                  <a:srgbClr val="000000"/>
                </a:solidFill>
                <a:latin typeface="+mj-lt"/>
                <a:cs typeface="Times New Roman" panose="02020603050405020304" pitchFamily="18" charset="0"/>
              </a:rPr>
              <a:t> </a:t>
            </a:r>
            <a:r>
              <a:rPr lang="en-US" altLang="en-US" sz="1600" b="1" dirty="0" err="1">
                <a:solidFill>
                  <a:srgbClr val="000000"/>
                </a:solidFill>
                <a:latin typeface="+mj-lt"/>
                <a:cs typeface="Times New Roman" panose="02020603050405020304" pitchFamily="18" charset="0"/>
              </a:rPr>
              <a:t>Mantid</a:t>
            </a:r>
            <a:r>
              <a:rPr lang="en-US" altLang="en-US" sz="1600" dirty="0">
                <a:solidFill>
                  <a:srgbClr val="000000"/>
                </a:solidFill>
                <a:latin typeface="+mj-lt"/>
                <a:cs typeface="Times New Roman" panose="02020603050405020304" pitchFamily="18" charset="0"/>
              </a:rPr>
              <a:t> and </a:t>
            </a:r>
            <a:r>
              <a:rPr lang="en-US" altLang="en-US" sz="1600" b="1" dirty="0" err="1">
                <a:solidFill>
                  <a:srgbClr val="000000"/>
                </a:solidFill>
                <a:latin typeface="+mj-lt"/>
                <a:cs typeface="Times New Roman" panose="02020603050405020304" pitchFamily="18" charset="0"/>
              </a:rPr>
              <a:t>Sassena</a:t>
            </a:r>
            <a:r>
              <a:rPr lang="en-US" altLang="en-US" sz="1600" dirty="0">
                <a:solidFill>
                  <a:srgbClr val="000000"/>
                </a:solidFill>
                <a:latin typeface="+mj-lt"/>
                <a:cs typeface="Times New Roman" panose="02020603050405020304" pitchFamily="18" charset="0"/>
              </a:rPr>
              <a:t>, u</a:t>
            </a:r>
            <a:r>
              <a:rPr lang="en-US" sz="1600" dirty="0">
                <a:solidFill>
                  <a:srgbClr val="000000"/>
                </a:solidFill>
                <a:latin typeface="+mj-lt"/>
                <a:cs typeface="Times New Roman" panose="02020603050405020304" pitchFamily="18" charset="0"/>
              </a:rPr>
              <a:t>tilizing OLCF, NERSC, and CADES compute resources to automate workflows for parameter-refinement of force-fields used in molecular dynamics simulations, by iterative optimization against QENS data</a:t>
            </a:r>
            <a:endParaRPr lang="en-US" altLang="en-US" sz="1800" dirty="0">
              <a:solidFill>
                <a:srgbClr val="000000"/>
              </a:solidFill>
              <a:cs typeface="Times New Roman" pitchFamily="18" charset="0"/>
            </a:endParaRPr>
          </a:p>
        </p:txBody>
      </p:sp>
      <p:pic>
        <p:nvPicPr>
          <p:cNvPr id="3" name="beam_workflow">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201793" y="2278608"/>
            <a:ext cx="4876800" cy="3022600"/>
          </a:xfrm>
          <a:prstGeom prst="rect">
            <a:avLst/>
          </a:prstGeom>
        </p:spPr>
      </p:pic>
    </p:spTree>
    <p:extLst>
      <p:ext uri="{BB962C8B-B14F-4D97-AF65-F5344CB8AC3E}">
        <p14:creationId xmlns:p14="http://schemas.microsoft.com/office/powerpoint/2010/main" val="21792979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9816"/>
            <a:ext cx="8229600" cy="1143000"/>
          </a:xfrm>
        </p:spPr>
        <p:txBody>
          <a:bodyPr/>
          <a:lstStyle/>
          <a:p>
            <a:r>
              <a:rPr lang="en-GB" dirty="0"/>
              <a:t>Conclusions</a:t>
            </a:r>
          </a:p>
        </p:txBody>
      </p:sp>
      <p:sp>
        <p:nvSpPr>
          <p:cNvPr id="3" name="Content Placeholder 2"/>
          <p:cNvSpPr>
            <a:spLocks noGrp="1"/>
          </p:cNvSpPr>
          <p:nvPr>
            <p:ph idx="1"/>
          </p:nvPr>
        </p:nvSpPr>
        <p:spPr>
          <a:xfrm>
            <a:off x="457200" y="1672208"/>
            <a:ext cx="8229600" cy="4709120"/>
          </a:xfrm>
        </p:spPr>
        <p:txBody>
          <a:bodyPr/>
          <a:lstStyle/>
          <a:p>
            <a:r>
              <a:rPr lang="en-GB" dirty="0"/>
              <a:t>Mantid is looking to work with, not replace accepted and loved analysis tools</a:t>
            </a:r>
          </a:p>
          <a:p>
            <a:r>
              <a:rPr lang="en-GB" dirty="0"/>
              <a:t>Mantid is a capable tool for comparing experimental data  to simulations</a:t>
            </a:r>
          </a:p>
          <a:p>
            <a:r>
              <a:rPr lang="en-GB" dirty="0"/>
              <a:t>Mantid is capable of simple to complex model optimization</a:t>
            </a:r>
          </a:p>
          <a:p>
            <a:r>
              <a:rPr lang="en-GB" dirty="0"/>
              <a:t>With a bit more hardware you can optimize the simulations to the experimental data</a:t>
            </a:r>
          </a:p>
          <a:p>
            <a:endParaRPr lang="en-GB" dirty="0"/>
          </a:p>
        </p:txBody>
      </p:sp>
    </p:spTree>
    <p:extLst>
      <p:ext uri="{BB962C8B-B14F-4D97-AF65-F5344CB8AC3E}">
        <p14:creationId xmlns:p14="http://schemas.microsoft.com/office/powerpoint/2010/main" val="32338471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dirty="0">
                <a:cs typeface="Arial" panose="020B0604020202020204" pitchFamily="34" charset="0"/>
              </a:rPr>
              <a:t>Contributors</a:t>
            </a:r>
            <a:endParaRPr lang="en-GB" sz="3600" dirty="0">
              <a:cs typeface="Arial" panose="020B0604020202020204"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88207" y="2135108"/>
            <a:ext cx="1236814" cy="65725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717" y="2166549"/>
            <a:ext cx="1367768" cy="605406"/>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351" y="2919983"/>
            <a:ext cx="3380239" cy="50901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8272" t="10195" r="11448" b="10281"/>
          <a:stretch/>
        </p:blipFill>
        <p:spPr>
          <a:xfrm>
            <a:off x="4558746" y="1988840"/>
            <a:ext cx="4248473" cy="28083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23528" y="1700808"/>
            <a:ext cx="1225015" cy="400110"/>
          </a:xfrm>
          <a:prstGeom prst="rect">
            <a:avLst/>
          </a:prstGeom>
          <a:noFill/>
        </p:spPr>
        <p:txBody>
          <a:bodyPr wrap="none" rtlCol="0">
            <a:spAutoFit/>
          </a:bodyPr>
          <a:lstStyle/>
          <a:p>
            <a:r>
              <a:rPr lang="en-GB" sz="2000" b="1" dirty="0"/>
              <a:t>Partners</a:t>
            </a:r>
          </a:p>
        </p:txBody>
      </p:sp>
      <p:sp>
        <p:nvSpPr>
          <p:cNvPr id="14" name="TextBox 13"/>
          <p:cNvSpPr txBox="1"/>
          <p:nvPr/>
        </p:nvSpPr>
        <p:spPr>
          <a:xfrm>
            <a:off x="323528" y="3604954"/>
            <a:ext cx="2278188" cy="400110"/>
          </a:xfrm>
          <a:prstGeom prst="rect">
            <a:avLst/>
          </a:prstGeom>
          <a:noFill/>
        </p:spPr>
        <p:txBody>
          <a:bodyPr wrap="none" rtlCol="0">
            <a:spAutoFit/>
          </a:bodyPr>
          <a:lstStyle/>
          <a:p>
            <a:r>
              <a:rPr lang="en-GB" sz="2000" b="1" dirty="0"/>
              <a:t>Prime Contractor</a:t>
            </a:r>
          </a:p>
        </p:txBody>
      </p:sp>
      <p:pic>
        <p:nvPicPr>
          <p:cNvPr id="15" name="Picture 14"/>
          <p:cNvPicPr>
            <a:picLocks noChangeAspect="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403751" y="4116684"/>
            <a:ext cx="1885950" cy="752475"/>
          </a:xfrm>
          <a:prstGeom prst="rect">
            <a:avLst/>
          </a:prstGeom>
        </p:spPr>
      </p:pic>
      <p:sp>
        <p:nvSpPr>
          <p:cNvPr id="16" name="TextBox 15"/>
          <p:cNvSpPr txBox="1"/>
          <p:nvPr/>
        </p:nvSpPr>
        <p:spPr>
          <a:xfrm>
            <a:off x="323528" y="5117122"/>
            <a:ext cx="1737976" cy="400110"/>
          </a:xfrm>
          <a:prstGeom prst="rect">
            <a:avLst/>
          </a:prstGeom>
          <a:noFill/>
        </p:spPr>
        <p:txBody>
          <a:bodyPr wrap="none" rtlCol="0">
            <a:spAutoFit/>
          </a:bodyPr>
          <a:lstStyle/>
          <a:p>
            <a:r>
              <a:rPr lang="en-GB" sz="2000" b="1" dirty="0"/>
              <a:t>Contributors</a:t>
            </a:r>
          </a:p>
        </p:txBody>
      </p:sp>
      <p:pic>
        <p:nvPicPr>
          <p:cNvPr id="17" name="Picture 1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3751" y="5667883"/>
            <a:ext cx="1562318" cy="562053"/>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48466" y="2035329"/>
            <a:ext cx="903289" cy="858125"/>
          </a:xfrm>
          <a:prstGeom prst="rect">
            <a:avLst/>
          </a:prstGeom>
        </p:spPr>
      </p:pic>
      <p:pic>
        <p:nvPicPr>
          <p:cNvPr id="19" name="Picture 18"/>
          <p:cNvPicPr>
            <a:picLocks noChangeAspect="1"/>
          </p:cNvPicPr>
          <p:nvPr/>
        </p:nvPicPr>
        <p:blipFill rotWithShape="1">
          <a:blip r:embed="rId9">
            <a:clrChange>
              <a:clrFrom>
                <a:srgbClr val="FFFFFF"/>
              </a:clrFrom>
              <a:clrTo>
                <a:srgbClr val="FFFFFF">
                  <a:alpha val="0"/>
                </a:srgbClr>
              </a:clrTo>
            </a:clrChange>
          </a:blip>
          <a:srcRect l="9839" t="13080" r="46850" b="55274"/>
          <a:stretch/>
        </p:blipFill>
        <p:spPr>
          <a:xfrm>
            <a:off x="7452320" y="5557818"/>
            <a:ext cx="1368152" cy="895518"/>
          </a:xfrm>
          <a:prstGeom prst="rect">
            <a:avLst/>
          </a:prstGeom>
        </p:spPr>
      </p:pic>
      <p:pic>
        <p:nvPicPr>
          <p:cNvPr id="21" name="Picture 2" descr="Government Site Builde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94762" y="5691336"/>
            <a:ext cx="211455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384922" y="5733256"/>
            <a:ext cx="1866833" cy="496680"/>
          </a:xfrm>
          <a:prstGeom prst="rect">
            <a:avLst/>
          </a:prstGeom>
        </p:spPr>
      </p:pic>
    </p:spTree>
    <p:extLst>
      <p:ext uri="{BB962C8B-B14F-4D97-AF65-F5344CB8AC3E}">
        <p14:creationId xmlns:p14="http://schemas.microsoft.com/office/powerpoint/2010/main" val="1842981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21525" t="4916" r="2616" b="15508"/>
          <a:stretch/>
        </p:blipFill>
        <p:spPr>
          <a:xfrm>
            <a:off x="179512" y="4274888"/>
            <a:ext cx="2100622" cy="1431306"/>
          </a:xfrm>
          <a:prstGeom prst="rect">
            <a:avLst/>
          </a:prstGeom>
        </p:spPr>
      </p:pic>
      <p:pic>
        <p:nvPicPr>
          <p:cNvPr id="17" name="Picture 2" descr="http://www.mantidproject.org/images/9/99/Vates_Image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a:stretch/>
        </p:blipFill>
        <p:spPr bwMode="auto">
          <a:xfrm>
            <a:off x="2627784" y="4274888"/>
            <a:ext cx="1856794" cy="208889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Scientific Data Flow</a:t>
            </a:r>
          </a:p>
        </p:txBody>
      </p:sp>
      <p:graphicFrame>
        <p:nvGraphicFramePr>
          <p:cNvPr id="11" name="Content Placeholder 4"/>
          <p:cNvGraphicFramePr>
            <a:graphicFrameLocks/>
          </p:cNvGraphicFramePr>
          <p:nvPr>
            <p:extLst>
              <p:ext uri="{D42A27DB-BD31-4B8C-83A1-F6EECF244321}">
                <p14:modId xmlns:p14="http://schemas.microsoft.com/office/powerpoint/2010/main" val="3693640565"/>
              </p:ext>
            </p:extLst>
          </p:nvPr>
        </p:nvGraphicFramePr>
        <p:xfrm>
          <a:off x="457200" y="1960240"/>
          <a:ext cx="4027378" cy="2044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32923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Multi Dimensional Visualization</a:t>
            </a:r>
          </a:p>
        </p:txBody>
      </p:sp>
      <p:pic>
        <p:nvPicPr>
          <p:cNvPr id="12" name="Ironcropped.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6788" y="1988840"/>
            <a:ext cx="7208837" cy="4205288"/>
          </a:xfrm>
          <a:prstGeom prst="rect">
            <a:avLst/>
          </a:prstGeom>
        </p:spPr>
      </p:pic>
    </p:spTree>
    <p:extLst>
      <p:ext uri="{BB962C8B-B14F-4D97-AF65-F5344CB8AC3E}">
        <p14:creationId xmlns:p14="http://schemas.microsoft.com/office/powerpoint/2010/main" val="161108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7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21525" t="4916" r="2616" b="15508"/>
          <a:stretch/>
        </p:blipFill>
        <p:spPr>
          <a:xfrm>
            <a:off x="179512" y="4274888"/>
            <a:ext cx="2100622" cy="1431306"/>
          </a:xfrm>
          <a:prstGeom prst="rect">
            <a:avLst/>
          </a:prstGeom>
        </p:spPr>
      </p:pic>
      <p:pic>
        <p:nvPicPr>
          <p:cNvPr id="17" name="Picture 2" descr="http://www.mantidproject.org/images/9/99/Vates_Image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a:stretch/>
        </p:blipFill>
        <p:spPr bwMode="auto">
          <a:xfrm>
            <a:off x="2627784" y="4274888"/>
            <a:ext cx="1856794" cy="20888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rrc79113\AppData\Local\Skitch\Screenshot_091615_033749_P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4143472"/>
            <a:ext cx="1434640" cy="120712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Scientific Data Flow</a:t>
            </a:r>
          </a:p>
        </p:txBody>
      </p:sp>
      <p:graphicFrame>
        <p:nvGraphicFramePr>
          <p:cNvPr id="9" name="Content Placeholder 4"/>
          <p:cNvGraphicFramePr>
            <a:graphicFrameLocks/>
          </p:cNvGraphicFramePr>
          <p:nvPr>
            <p:extLst>
              <p:ext uri="{D42A27DB-BD31-4B8C-83A1-F6EECF244321}">
                <p14:modId xmlns:p14="http://schemas.microsoft.com/office/powerpoint/2010/main" val="1328461456"/>
              </p:ext>
            </p:extLst>
          </p:nvPr>
        </p:nvGraphicFramePr>
        <p:xfrm>
          <a:off x="457200" y="1960240"/>
          <a:ext cx="8229600" cy="20448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Rectangle 1"/>
          <p:cNvSpPr/>
          <p:nvPr/>
        </p:nvSpPr>
        <p:spPr>
          <a:xfrm>
            <a:off x="7016166" y="2038003"/>
            <a:ext cx="2113298" cy="1809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descr="Rosiglitazone ball-and-stic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8024" y="5157192"/>
            <a:ext cx="2185283" cy="144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184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21525" t="4916" r="2616" b="15508"/>
          <a:stretch/>
        </p:blipFill>
        <p:spPr>
          <a:xfrm>
            <a:off x="179512" y="4274888"/>
            <a:ext cx="2100622" cy="1431306"/>
          </a:xfrm>
          <a:prstGeom prst="rect">
            <a:avLst/>
          </a:prstGeom>
        </p:spPr>
      </p:pic>
      <p:pic>
        <p:nvPicPr>
          <p:cNvPr id="17" name="Picture 2" descr="http://www.mantidproject.org/images/9/99/Vates_Image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a:stretch/>
        </p:blipFill>
        <p:spPr bwMode="auto">
          <a:xfrm>
            <a:off x="2627784" y="4274888"/>
            <a:ext cx="1856794" cy="20888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rrc79113\AppData\Local\Skitch\Screenshot_091615_033749_P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4143472"/>
            <a:ext cx="1434640" cy="12071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3" descr="C:\Users\rrc79113\AppData\Local\Skitch\Screenshot_091615_034136_P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6253" y="4014333"/>
            <a:ext cx="1909287" cy="174542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0" y="764704"/>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Scientific Data Flow</a:t>
            </a:r>
          </a:p>
        </p:txBody>
      </p:sp>
      <p:graphicFrame>
        <p:nvGraphicFramePr>
          <p:cNvPr id="11" name="Content Placeholder 4"/>
          <p:cNvGraphicFramePr>
            <a:graphicFrameLocks/>
          </p:cNvGraphicFramePr>
          <p:nvPr>
            <p:extLst>
              <p:ext uri="{D42A27DB-BD31-4B8C-83A1-F6EECF244321}">
                <p14:modId xmlns:p14="http://schemas.microsoft.com/office/powerpoint/2010/main" val="2553104125"/>
              </p:ext>
            </p:extLst>
          </p:nvPr>
        </p:nvGraphicFramePr>
        <p:xfrm>
          <a:off x="457200" y="1960240"/>
          <a:ext cx="8229600" cy="20448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Picture 56" descr="PDRIW010-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03416" y="5353645"/>
            <a:ext cx="1464094" cy="133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Rosiglitazone ball-and-stick.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8024" y="5157192"/>
            <a:ext cx="2185283" cy="144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7724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3288</TotalTime>
  <Words>2312</Words>
  <Application>Microsoft Office PowerPoint</Application>
  <PresentationFormat>On-screen Show (4:3)</PresentationFormat>
  <Paragraphs>455</Paragraphs>
  <Slides>52</Slides>
  <Notes>10</Notes>
  <HiddenSlides>0</HiddenSlides>
  <MMClips>2</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Arial Black</vt:lpstr>
      <vt:lpstr>Calibri</vt:lpstr>
      <vt:lpstr>Cambria Math</vt:lpstr>
      <vt:lpstr>Consolas</vt:lpstr>
      <vt:lpstr>Helvetica</vt:lpstr>
      <vt:lpstr>Times New Roman</vt:lpstr>
      <vt:lpstr>Verdana</vt:lpstr>
      <vt:lpstr>Wingdings</vt:lpstr>
      <vt:lpstr>ヒラギノ明朝 Pro W3</vt:lpstr>
      <vt:lpstr>Office Theme</vt:lpstr>
      <vt:lpstr>PowerPoint Presentation</vt:lpstr>
      <vt:lpstr>The Mantid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Usage</vt:lpstr>
      <vt:lpstr>Analysis In Mantid</vt:lpstr>
      <vt:lpstr>Reduction vs Analysis</vt:lpstr>
      <vt:lpstr>Fitting</vt:lpstr>
      <vt:lpstr>Multi dataset fitting</vt:lpstr>
      <vt:lpstr>Fit functions as PLUGINS</vt:lpstr>
      <vt:lpstr>Simple Example: LINEAR</vt:lpstr>
      <vt:lpstr>Adding Derivatives</vt:lpstr>
      <vt:lpstr>Available in Mantidplot</vt:lpstr>
      <vt:lpstr>Linking mantid, mcstas and sasview</vt:lpstr>
      <vt:lpstr>“Full-circle” virtual experiment software integration</vt:lpstr>
      <vt:lpstr>McStas Introduction</vt:lpstr>
      <vt:lpstr>What is McStas used for?</vt:lpstr>
      <vt:lpstr>McStas overview</vt:lpstr>
      <vt:lpstr>Example suite: 123 instruments</vt:lpstr>
      <vt:lpstr>Example suite: 123 instruments</vt:lpstr>
      <vt:lpstr>SasView -  Small Angle Scattering Analysis</vt:lpstr>
      <vt:lpstr>SasView - Fitting</vt:lpstr>
      <vt:lpstr>SasView 4.0  is out</vt:lpstr>
      <vt:lpstr>SasView 4.0  is out</vt:lpstr>
      <vt:lpstr>PowerPoint Presentation</vt:lpstr>
      <vt:lpstr>Why – instrument development</vt:lpstr>
      <vt:lpstr>PowerPoint Presentation</vt:lpstr>
      <vt:lpstr>PowerPoint Presentation</vt:lpstr>
      <vt:lpstr>McStas mcdoc: SasView_model</vt:lpstr>
      <vt:lpstr>SasView -&gt; McStas -&gt; SasView </vt:lpstr>
      <vt:lpstr>SasView -&gt; McStas -&gt; Mantid -&gt; SasView </vt:lpstr>
      <vt:lpstr>McStas data in Mantid</vt:lpstr>
      <vt:lpstr>McStas data in Mantid</vt:lpstr>
      <vt:lpstr>Data reduction and analysis</vt:lpstr>
      <vt:lpstr>PowerPoint Presentation</vt:lpstr>
      <vt:lpstr>Optimization Of Molecular Dynamics Simulations</vt:lpstr>
      <vt:lpstr>Sassena support in Mantid</vt:lpstr>
      <vt:lpstr>DSFinterp1DFit</vt:lpstr>
      <vt:lpstr>Application of DSFinterp1DFit</vt:lpstr>
      <vt:lpstr>PowerPoint Presentation</vt:lpstr>
      <vt:lpstr>Conclusions</vt:lpstr>
      <vt:lpstr>PowerPoint Presentation</vt:lpstr>
    </vt:vector>
  </TitlesOfParts>
  <Company>Tessella Ltd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Jones</dc:creator>
  <cp:lastModifiedBy>Nick Draper</cp:lastModifiedBy>
  <cp:revision>84</cp:revision>
  <cp:lastPrinted>2015-09-25T08:40:36Z</cp:lastPrinted>
  <dcterms:created xsi:type="dcterms:W3CDTF">2015-09-17T14:27:04Z</dcterms:created>
  <dcterms:modified xsi:type="dcterms:W3CDTF">2016-11-11T12:14:16Z</dcterms:modified>
</cp:coreProperties>
</file>